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2" r:id="rId4"/>
    <p:sldId id="273" r:id="rId5"/>
    <p:sldId id="259" r:id="rId6"/>
    <p:sldId id="274" r:id="rId7"/>
    <p:sldId id="276" r:id="rId8"/>
    <p:sldId id="277" r:id="rId9"/>
    <p:sldId id="262" r:id="rId10"/>
    <p:sldId id="278" r:id="rId11"/>
    <p:sldId id="269" r:id="rId12"/>
    <p:sldId id="271" r:id="rId1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474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2018-08-17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2018-08-17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2018-08-17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2018-08-17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2018-08-17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2018-08-17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2018-08-17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2018-08-17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2018-08-17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2018-08-17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2018-08-17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30EDBD-1C2D-4C1E-B459-B60219FAB484}" type="datetimeFigureOut">
              <a:rPr lang="ko-KR" altLang="en-US" smtClean="0"/>
              <a:t>2018-08-17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.kr/url?sa=i&amp;rct=j&amp;q=&amp;esrc=s&amp;source=images&amp;cd=&amp;ved=2ahUKEwjnntbTqvTcAhVJNrwKHft2BZ8QjRx6BAgBEAU&amp;url=http%3A%2F%2Fblog.naver.com%2FPostView.nhn%3FblogId%3Dmoeblog%26logNo%3D220412702818%26parentCategoryNo%3D%26categoryNo%3D49%26viewDate%3D%26isShowPopularPosts%3Dfalse%26from%3DpostView&amp;psig=AOvVaw2uVlEc4bQmdy-ecIy6Tw5N&amp;ust=1534603750027220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www.google.co.kr/url?sa=i&amp;rct=j&amp;q=&amp;esrc=s&amp;source=images&amp;cd=&amp;cad=rja&amp;uact=8&amp;ved=2ahUKEwjF57yYovTcAhVVA4gKHUYGBZIQjRx6BAgBEAU&amp;url=https://kr.123rf.com/photo_31899659_%EB%8A%90%EB%82%8C%ED%91%9C-%EC%98%86%EC%97%90-3d-%EC%82%AC%EB%9E%8C%EC%9E%85%EB%8B%88%EB%8B%A4-.html&amp;psig=AOvVaw1uTdYyvwSHI89n3dGjnvQG&amp;ust=1534601466257756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.kr/url?sa=i&amp;rct=j&amp;q=&amp;esrc=s&amp;source=images&amp;cd=&amp;ved=2ahUKEwjnntbTqvTcAhVJNrwKHft2BZ8QjRx6BAgBEAU&amp;url=http%3A%2F%2Fblog.naver.com%2FPostView.nhn%3FblogId%3Dmoeblog%26logNo%3D220412702818%26parentCategoryNo%3D%26categoryNo%3D49%26viewDate%3D%26isShowPopularPosts%3Dfalse%26from%3DpostView&amp;psig=AOvVaw2uVlEc4bQmdy-ecIy6Tw5N&amp;ust=1534603750027220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.kr/url?sa=i&amp;rct=j&amp;q=&amp;esrc=s&amp;source=images&amp;cd=&amp;ved=2ahUKEwjnntbTqvTcAhVJNrwKHft2BZ8QjRx6BAgBEAU&amp;url=http%3A%2F%2Fblog.naver.com%2FPostView.nhn%3FblogId%3Dmoeblog%26logNo%3D220412702818%26parentCategoryNo%3D%26categoryNo%3D49%26viewDate%3D%26isShowPopularPosts%3Dfalse%26from%3DpostView&amp;psig=AOvVaw2uVlEc4bQmdy-ecIy6Tw5N&amp;ust=1534603750027220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google.co.kr/url?sa=i&amp;rct=j&amp;q=&amp;esrc=s&amp;source=images&amp;cd=&amp;cad=rja&amp;uact=8&amp;ved=2ahUKEwjHqYfhofTcAhVNUN4KHTD0BysQjRx6BAgBEAU&amp;url=https://blog.fotolia.com/kr/2015/08/18/rf%EB%9D%BC%EC%9D%B4%EC%84%BC%EC%8A%A4%EC%97%90-%EA%B4%80%ED%95%9C-%EC%98%A4%ED%95%B4%EC%99%80-%EC%A7%84%EC%8B%A4/&amp;psig=AOvVaw2NhnUSZEgRPUiB4YwvZU3r&amp;ust=1534601370612245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google.co.kr/url?sa=i&amp;rct=j&amp;q=&amp;esrc=s&amp;source=images&amp;cd=&amp;cad=rja&amp;uact=8&amp;ved=2ahUKEwjHqYfhofTcAhVNUN4KHTD0BysQjRx6BAgBEAU&amp;url=https://blog.fotolia.com/kr/2015/08/18/rf%EB%9D%BC%EC%9D%B4%EC%84%BC%EC%8A%A4%EC%97%90-%EA%B4%80%ED%95%9C-%EC%98%A4%ED%95%B4%EC%99%80-%EC%A7%84%EC%8B%A4/&amp;psig=AOvVaw2NhnUSZEgRPUiB4YwvZU3r&amp;ust=1534601370612245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jpeg"/><Relationship Id="rId4" Type="http://schemas.openxmlformats.org/officeDocument/2006/relationships/hyperlink" Target="http://www.google.co.kr/url?sa=i&amp;rct=j&amp;q=&amp;esrc=s&amp;source=images&amp;cd=&amp;ved=2ahUKEwjnntbTqvTcAhVJNrwKHft2BZ8QjRx6BAgBEAU&amp;url=http%3A%2F%2Fblog.naver.com%2FPostView.nhn%3FblogId%3Dmoeblog%26logNo%3D220412702818%26parentCategoryNo%3D%26categoryNo%3D49%26viewDate%3D%26isShowPopularPosts%3Dfalse%26from%3DpostView&amp;psig=AOvVaw2uVlEc4bQmdy-ecIy6Tw5N&amp;ust=1534603750027220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.kr/url?sa=i&amp;rct=j&amp;q=&amp;esrc=s&amp;source=images&amp;cd=&amp;ved=2ahUKEwjnntbTqvTcAhVJNrwKHft2BZ8QjRx6BAgBEAU&amp;url=http%3A%2F%2Fblog.naver.com%2FPostView.nhn%3FblogId%3Dmoeblog%26logNo%3D220412702818%26parentCategoryNo%3D%26categoryNo%3D49%26viewDate%3D%26isShowPopularPosts%3Dfalse%26from%3DpostView&amp;psig=AOvVaw2uVlEc4bQmdy-ecIy6Tw5N&amp;ust=1534603750027220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.kr/url?sa=i&amp;rct=j&amp;q=&amp;esrc=s&amp;source=images&amp;cd=&amp;cad=rja&amp;uact=8&amp;ved=2ahUKEwjzorLTrPTcAhVNObwKHSS6AcgQjRx6BAgBEAU&amp;url=http%3A%2F%2Fnews.mt.co.kr%2Fmtview.php%3Fno%3D2016102414081410899&amp;psig=AOvVaw2uVlEc4bQmdy-ecIy6Tw5N&amp;ust=1534603750027220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co.kr/url?sa=i&amp;rct=j&amp;q=&amp;esrc=s&amp;source=images&amp;cd=&amp;cad=rja&amp;uact=8&amp;ved=2ahUKEwj7xaKFrfTcAhVLQLwKHZs9DyMQjRx6BAgBEAU&amp;url=http%3A%2F%2Fhankookilbo.com%2Fv%2F6c93233eadd24e11a12facfb5fd99ff3&amp;psig=AOvVaw0pI-WCCbb7lInZIVlb_ZkD&amp;ust=1534604370483319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www.google.co.kr/url?sa=i&amp;rct=j&amp;q=&amp;esrc=s&amp;source=images&amp;cd=&amp;cad=rja&amp;uact=8&amp;ved=2ahUKEwjF57yYovTcAhVVA4gKHUYGBZIQjRx6BAgBEAU&amp;url=https://kr.123rf.com/photo_31899659_%EB%8A%90%EB%82%8C%ED%91%9C-%EC%98%86%EC%97%90-3d-%EC%82%AC%EB%9E%8C%EC%9E%85%EB%8B%88%EB%8B%A4-.html&amp;psig=AOvVaw1uTdYyvwSHI89n3dGjnvQG&amp;ust=1534601466257756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48264" y="1208820"/>
            <a:ext cx="1415772" cy="439248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ko-KR" altLang="en-US" sz="4000" dirty="0" smtClean="0">
                <a:latin typeface="HY백송B" pitchFamily="18" charset="-127"/>
                <a:ea typeface="HY백송B" pitchFamily="18" charset="-127"/>
              </a:rPr>
              <a:t>구역은 </a:t>
            </a:r>
            <a:r>
              <a:rPr lang="ko-KR" altLang="en-US" sz="4000" dirty="0" err="1" smtClean="0">
                <a:latin typeface="HY백송B" pitchFamily="18" charset="-127"/>
                <a:ea typeface="HY백송B" pitchFamily="18" charset="-127"/>
              </a:rPr>
              <a:t>석도를</a:t>
            </a:r>
            <a:endParaRPr lang="en-US" altLang="ko-KR" sz="4000" dirty="0" smtClean="0">
              <a:latin typeface="HY백송B" pitchFamily="18" charset="-127"/>
              <a:ea typeface="HY백송B" pitchFamily="18" charset="-127"/>
            </a:endParaRPr>
          </a:p>
          <a:p>
            <a:r>
              <a:rPr lang="ko-KR" altLang="en-US" sz="4000" dirty="0" smtClean="0">
                <a:latin typeface="HY백송B" pitchFamily="18" charset="-127"/>
                <a:ea typeface="HY백송B" pitchFamily="18" charset="-127"/>
              </a:rPr>
              <a:t>관할할 사</a:t>
            </a:r>
            <a:endParaRPr lang="ko-KR" altLang="en-US" sz="4000" dirty="0">
              <a:latin typeface="HY백송B" pitchFamily="18" charset="-127"/>
              <a:ea typeface="HY백송B" pitchFamily="18" charset="-127"/>
            </a:endParaRPr>
          </a:p>
        </p:txBody>
      </p:sp>
      <p:pic>
        <p:nvPicPr>
          <p:cNvPr id="2050" name="Picture 2" descr="대한제국 칙령 제 41호에 대한 이미지 검색결과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80" y="1052736"/>
            <a:ext cx="6264696" cy="495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06952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Related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883360"/>
            <a:ext cx="2779509" cy="3403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131840" y="332656"/>
            <a:ext cx="5718232" cy="1384995"/>
          </a:xfrm>
          <a:prstGeom prst="rect">
            <a:avLst/>
          </a:prstGeom>
          <a:solidFill>
            <a:schemeClr val="tx1">
              <a:alpha val="42000"/>
            </a:schemeClr>
          </a:solidFill>
        </p:spPr>
        <p:txBody>
          <a:bodyPr wrap="none" rtlCol="0">
            <a:spAutoFit/>
          </a:bodyPr>
          <a:lstStyle/>
          <a:p>
            <a:pPr fontAlgn="base"/>
            <a:r>
              <a:rPr lang="ko-KR" altLang="en-US" sz="2800" dirty="0"/>
              <a:t>이러한 언어학적 해석을 고려할 </a:t>
            </a:r>
            <a:r>
              <a:rPr lang="ko-KR" altLang="en-US" sz="2800" dirty="0" smtClean="0"/>
              <a:t>때</a:t>
            </a:r>
            <a:endParaRPr lang="en-US" altLang="ko-KR" sz="2800" dirty="0" smtClean="0"/>
          </a:p>
          <a:p>
            <a:pPr fontAlgn="base"/>
            <a:r>
              <a:rPr lang="ko-KR" altLang="en-US" sz="2800" dirty="0" smtClean="0"/>
              <a:t>돌섬</a:t>
            </a:r>
            <a:r>
              <a:rPr lang="en-US" altLang="ko-KR" sz="2800" dirty="0"/>
              <a:t>(</a:t>
            </a:r>
            <a:r>
              <a:rPr lang="ko-KR" altLang="en-US" sz="2800" dirty="0" err="1"/>
              <a:t>독섬</a:t>
            </a:r>
            <a:r>
              <a:rPr lang="en-US" altLang="ko-KR" sz="2800" dirty="0"/>
              <a:t>) = </a:t>
            </a:r>
            <a:r>
              <a:rPr lang="ko-KR" altLang="en-US" sz="2800" dirty="0"/>
              <a:t>석도 </a:t>
            </a:r>
            <a:r>
              <a:rPr lang="en-US" altLang="ko-KR" sz="2800" dirty="0"/>
              <a:t>= </a:t>
            </a:r>
            <a:r>
              <a:rPr lang="ko-KR" altLang="en-US" sz="2800" dirty="0" smtClean="0"/>
              <a:t>독도</a:t>
            </a:r>
            <a:endParaRPr lang="en-US" altLang="ko-KR" sz="2800" dirty="0" smtClean="0"/>
          </a:p>
          <a:p>
            <a:pPr fontAlgn="base"/>
            <a:r>
              <a:rPr lang="ko-KR" altLang="en-US" sz="2800" dirty="0" smtClean="0"/>
              <a:t>라는 </a:t>
            </a:r>
            <a:r>
              <a:rPr lang="ko-KR" altLang="en-US" sz="2800" dirty="0"/>
              <a:t>결론을 이끌어 낼 수 있다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9552" y="5287009"/>
            <a:ext cx="6401111" cy="1384995"/>
          </a:xfrm>
          <a:prstGeom prst="rect">
            <a:avLst/>
          </a:prstGeom>
          <a:solidFill>
            <a:schemeClr val="tx1">
              <a:alpha val="42000"/>
            </a:schemeClr>
          </a:solidFill>
        </p:spPr>
        <p:txBody>
          <a:bodyPr wrap="none" rtlCol="0">
            <a:spAutoFit/>
          </a:bodyPr>
          <a:lstStyle/>
          <a:p>
            <a:pPr fontAlgn="base"/>
            <a:r>
              <a:rPr lang="ko-KR" altLang="en-US" sz="2800" dirty="0"/>
              <a:t>즉 대한제국 </a:t>
            </a:r>
            <a:r>
              <a:rPr lang="ko-KR" altLang="en-US" sz="2800" dirty="0" smtClean="0"/>
              <a:t>정부는</a:t>
            </a:r>
            <a:endParaRPr lang="en-US" altLang="ko-KR" sz="2800" dirty="0" smtClean="0"/>
          </a:p>
          <a:p>
            <a:pPr fontAlgn="base"/>
            <a:r>
              <a:rPr lang="ko-KR" altLang="en-US" sz="2800" dirty="0" smtClean="0"/>
              <a:t>일본이 </a:t>
            </a:r>
            <a:r>
              <a:rPr lang="ko-KR" altLang="en-US" sz="2800" dirty="0"/>
              <a:t>독도를 강제 편입하기 </a:t>
            </a:r>
            <a:r>
              <a:rPr lang="en-US" altLang="ko-KR" sz="2800" dirty="0"/>
              <a:t>4</a:t>
            </a:r>
            <a:r>
              <a:rPr lang="ko-KR" altLang="en-US" sz="2800" dirty="0"/>
              <a:t>년 </a:t>
            </a:r>
            <a:r>
              <a:rPr lang="ko-KR" altLang="en-US" sz="2800" dirty="0" smtClean="0"/>
              <a:t>전에</a:t>
            </a:r>
            <a:endParaRPr lang="en-US" altLang="ko-KR" sz="2800" dirty="0" smtClean="0"/>
          </a:p>
          <a:p>
            <a:pPr fontAlgn="base"/>
            <a:r>
              <a:rPr lang="ko-KR" altLang="en-US" sz="2800" dirty="0" smtClean="0"/>
              <a:t>이미 </a:t>
            </a:r>
            <a:r>
              <a:rPr lang="ko-KR" altLang="en-US" sz="2800" dirty="0"/>
              <a:t>독도를 영토로 공포한 것이다</a:t>
            </a:r>
          </a:p>
        </p:txBody>
      </p:sp>
    </p:spTree>
    <p:extLst>
      <p:ext uri="{BB962C8B-B14F-4D97-AF65-F5344CB8AC3E}">
        <p14:creationId xmlns:p14="http://schemas.microsoft.com/office/powerpoint/2010/main" val="13254434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496" y="5526048"/>
            <a:ext cx="9036496" cy="523220"/>
          </a:xfrm>
          <a:prstGeom prst="rect">
            <a:avLst/>
          </a:prstGeom>
          <a:solidFill>
            <a:schemeClr val="tx2">
              <a:alpha val="32000"/>
            </a:schemeClr>
          </a:solidFill>
        </p:spPr>
        <p:txBody>
          <a:bodyPr wrap="square" rtlCol="0">
            <a:spAutoFit/>
          </a:bodyPr>
          <a:lstStyle/>
          <a:p>
            <a:pPr fontAlgn="base"/>
            <a:r>
              <a:rPr lang="ko-KR" altLang="en-US" sz="2800" dirty="0" smtClean="0"/>
              <a:t>이것이 </a:t>
            </a:r>
            <a:r>
              <a:rPr lang="ko-KR" altLang="en-US" sz="2800" dirty="0"/>
              <a:t>대한제국 칙령 제 </a:t>
            </a:r>
            <a:r>
              <a:rPr lang="en-US" altLang="ko-KR" sz="2800" dirty="0"/>
              <a:t>41</a:t>
            </a:r>
            <a:r>
              <a:rPr lang="ko-KR" altLang="en-US" sz="2800" dirty="0"/>
              <a:t>호가 </a:t>
            </a:r>
            <a:r>
              <a:rPr lang="ko-KR" altLang="en-US" sz="2800" dirty="0" smtClean="0"/>
              <a:t>알리고 </a:t>
            </a:r>
            <a:r>
              <a:rPr lang="ko-KR" altLang="en-US" sz="2800" dirty="0"/>
              <a:t>있는 진실이다</a:t>
            </a:r>
          </a:p>
        </p:txBody>
      </p:sp>
      <p:pic>
        <p:nvPicPr>
          <p:cNvPr id="6" name="Picture 2" descr="대한제국 칙령 제 41호에 대한 이미지 검색결과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2003" y="404664"/>
            <a:ext cx="5823481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0499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63817" y="1208820"/>
            <a:ext cx="800219" cy="164411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ko-KR" altLang="en-US" sz="4000" smtClean="0">
                <a:latin typeface="HY백송B" pitchFamily="18" charset="-127"/>
                <a:ea typeface="HY백송B" pitchFamily="18" charset="-127"/>
              </a:rPr>
              <a:t>샛바람</a:t>
            </a:r>
            <a:endParaRPr lang="ko-KR" altLang="en-US" sz="4000" dirty="0">
              <a:latin typeface="HY백송B" pitchFamily="18" charset="-127"/>
              <a:ea typeface="HY백송B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95933" y="3789040"/>
            <a:ext cx="1146468" cy="20159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500" dirty="0" smtClean="0">
                <a:latin typeface="HY백송B" pitchFamily="18" charset="-127"/>
                <a:ea typeface="HY백송B" pitchFamily="18" charset="-127"/>
              </a:rPr>
              <a:t>장민서</a:t>
            </a:r>
            <a:endParaRPr lang="en-US" altLang="ko-KR" sz="2500" dirty="0" smtClean="0">
              <a:latin typeface="HY백송B" pitchFamily="18" charset="-127"/>
              <a:ea typeface="HY백송B" pitchFamily="18" charset="-127"/>
            </a:endParaRPr>
          </a:p>
          <a:p>
            <a:r>
              <a:rPr lang="ko-KR" altLang="en-US" sz="2500" dirty="0" smtClean="0">
                <a:latin typeface="HY백송B" pitchFamily="18" charset="-127"/>
                <a:ea typeface="HY백송B" pitchFamily="18" charset="-127"/>
              </a:rPr>
              <a:t>지승환</a:t>
            </a:r>
            <a:endParaRPr lang="en-US" altLang="ko-KR" sz="2500" dirty="0" smtClean="0">
              <a:latin typeface="HY백송B" pitchFamily="18" charset="-127"/>
              <a:ea typeface="HY백송B" pitchFamily="18" charset="-127"/>
            </a:endParaRPr>
          </a:p>
          <a:p>
            <a:r>
              <a:rPr lang="ko-KR" altLang="en-US" sz="2500" dirty="0" smtClean="0">
                <a:latin typeface="HY백송B" pitchFamily="18" charset="-127"/>
                <a:ea typeface="HY백송B" pitchFamily="18" charset="-127"/>
              </a:rPr>
              <a:t>곽규용</a:t>
            </a:r>
            <a:endParaRPr lang="en-US" altLang="ko-KR" sz="2500" dirty="0" smtClean="0">
              <a:latin typeface="HY백송B" pitchFamily="18" charset="-127"/>
              <a:ea typeface="HY백송B" pitchFamily="18" charset="-127"/>
            </a:endParaRPr>
          </a:p>
          <a:p>
            <a:r>
              <a:rPr lang="ko-KR" altLang="en-US" sz="2500" dirty="0" smtClean="0">
                <a:latin typeface="HY백송B" pitchFamily="18" charset="-127"/>
                <a:ea typeface="HY백송B" pitchFamily="18" charset="-127"/>
              </a:rPr>
              <a:t>최상훈</a:t>
            </a:r>
            <a:endParaRPr lang="en-US" altLang="ko-KR" sz="2500" dirty="0" smtClean="0">
              <a:latin typeface="HY백송B" pitchFamily="18" charset="-127"/>
              <a:ea typeface="HY백송B" pitchFamily="18" charset="-127"/>
            </a:endParaRPr>
          </a:p>
          <a:p>
            <a:r>
              <a:rPr lang="ko-KR" altLang="en-US" sz="2500" dirty="0" smtClean="0">
                <a:latin typeface="HY백송B" pitchFamily="18" charset="-127"/>
                <a:ea typeface="HY백송B" pitchFamily="18" charset="-127"/>
              </a:rPr>
              <a:t>최연우</a:t>
            </a:r>
            <a:endParaRPr lang="ko-KR" altLang="en-US" sz="2500" dirty="0">
              <a:latin typeface="HY백송B" pitchFamily="18" charset="-127"/>
              <a:ea typeface="HY백송B" pitchFamily="18" charset="-127"/>
            </a:endParaRPr>
          </a:p>
        </p:txBody>
      </p:sp>
      <p:pic>
        <p:nvPicPr>
          <p:cNvPr id="4" name="Picture 2" descr="대한제국 칙령 제 41호에 대한 이미지 검색결과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" y="836712"/>
            <a:ext cx="6278076" cy="4968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6627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300044"/>
            <a:ext cx="88793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lang="ko-KR" altLang="en-US" sz="2800" dirty="0"/>
              <a:t>일본이 독도를 강제 편입한 것은 </a:t>
            </a:r>
            <a:r>
              <a:rPr lang="en-US" altLang="ko-KR" sz="2800" dirty="0"/>
              <a:t>1905</a:t>
            </a:r>
            <a:r>
              <a:rPr lang="ko-KR" altLang="en-US" sz="2800" dirty="0"/>
              <a:t>년 </a:t>
            </a:r>
            <a:r>
              <a:rPr lang="en-US" altLang="ko-KR" sz="2800" dirty="0"/>
              <a:t>1</a:t>
            </a:r>
            <a:r>
              <a:rPr lang="ko-KR" altLang="en-US" sz="2800" dirty="0"/>
              <a:t>월의 일이다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638" y="5623875"/>
            <a:ext cx="909736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lang="ko-KR" altLang="en-US" sz="2800" dirty="0"/>
              <a:t>일본은 그 당시 독도가 주인 없는 땅이라 주장하고 있다</a:t>
            </a:r>
          </a:p>
          <a:p>
            <a:pPr fontAlgn="base"/>
            <a:r>
              <a:rPr lang="ko-KR" altLang="en-US" sz="2800" dirty="0"/>
              <a:t>과연 독도는 당시 주인 없는 땅이었을까</a:t>
            </a:r>
            <a:r>
              <a:rPr lang="en-US" altLang="ko-KR" sz="2800" dirty="0"/>
              <a:t>?</a:t>
            </a:r>
            <a:endParaRPr lang="ko-KR" altLang="en-US" sz="2800" dirty="0"/>
          </a:p>
        </p:txBody>
      </p:sp>
      <p:pic>
        <p:nvPicPr>
          <p:cNvPr id="5" name="Picture 2" descr="Image result for 물음표 일러스트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299" y="1196752"/>
            <a:ext cx="5232040" cy="4204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22539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 result for 물음표 일러스트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546042"/>
            <a:ext cx="5232040" cy="4204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1560" y="260648"/>
            <a:ext cx="5000087" cy="523220"/>
          </a:xfrm>
          <a:prstGeom prst="rect">
            <a:avLst/>
          </a:prstGeom>
          <a:solidFill>
            <a:schemeClr val="tx1">
              <a:alpha val="42000"/>
            </a:schemeClr>
          </a:solidFill>
        </p:spPr>
        <p:txBody>
          <a:bodyPr wrap="none" rtlCol="0">
            <a:spAutoFit/>
          </a:bodyPr>
          <a:lstStyle/>
          <a:p>
            <a:pPr fontAlgn="base"/>
            <a:r>
              <a:rPr lang="ko-KR" altLang="en-US" sz="2800" dirty="0" smtClean="0"/>
              <a:t>그 해답이 한 칙령에 담겨있다</a:t>
            </a:r>
            <a:endParaRPr lang="ko-KR" alt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34414" y="5750176"/>
            <a:ext cx="8717451" cy="954107"/>
          </a:xfrm>
          <a:prstGeom prst="rect">
            <a:avLst/>
          </a:prstGeom>
          <a:solidFill>
            <a:schemeClr val="tx1">
              <a:alpha val="42000"/>
            </a:schemeClr>
          </a:solidFill>
        </p:spPr>
        <p:txBody>
          <a:bodyPr wrap="none" rtlCol="0">
            <a:spAutoFit/>
          </a:bodyPr>
          <a:lstStyle/>
          <a:p>
            <a:pPr fontAlgn="base"/>
            <a:r>
              <a:rPr lang="ko-KR" altLang="en-US" sz="2800" dirty="0"/>
              <a:t>독도 강제 편입보다 </a:t>
            </a:r>
            <a:r>
              <a:rPr lang="en-US" altLang="ko-KR" sz="2800" dirty="0"/>
              <a:t>4</a:t>
            </a:r>
            <a:r>
              <a:rPr lang="ko-KR" altLang="en-US" sz="2800" dirty="0"/>
              <a:t>년 정도 앞선 </a:t>
            </a:r>
            <a:r>
              <a:rPr lang="en-US" altLang="ko-KR" sz="2800" dirty="0"/>
              <a:t>1900</a:t>
            </a:r>
            <a:r>
              <a:rPr lang="ko-KR" altLang="en-US" sz="2800" dirty="0"/>
              <a:t>년 </a:t>
            </a:r>
            <a:r>
              <a:rPr lang="en-US" altLang="ko-KR" sz="2800" dirty="0"/>
              <a:t>10</a:t>
            </a:r>
            <a:r>
              <a:rPr lang="ko-KR" altLang="en-US" sz="2800" dirty="0"/>
              <a:t>월 </a:t>
            </a:r>
            <a:r>
              <a:rPr lang="en-US" altLang="ko-KR" sz="2800" dirty="0"/>
              <a:t>25</a:t>
            </a:r>
            <a:r>
              <a:rPr lang="ko-KR" altLang="en-US" sz="2800" dirty="0"/>
              <a:t>일</a:t>
            </a:r>
          </a:p>
          <a:p>
            <a:pPr fontAlgn="base"/>
            <a:r>
              <a:rPr lang="ko-KR" altLang="en-US" sz="2800" dirty="0"/>
              <a:t>대한제국 칙령 제 </a:t>
            </a:r>
            <a:r>
              <a:rPr lang="en-US" altLang="ko-KR" sz="2800" dirty="0"/>
              <a:t>41</a:t>
            </a:r>
            <a:r>
              <a:rPr lang="ko-KR" altLang="en-US" sz="2800" dirty="0"/>
              <a:t>호가 공포된다</a:t>
            </a:r>
          </a:p>
        </p:txBody>
      </p:sp>
      <p:pic>
        <p:nvPicPr>
          <p:cNvPr id="5" name="Picture 2" descr="대한제국 칙령 제 41호에 대한 이미지 검색결과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340768"/>
            <a:ext cx="4980824" cy="3941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72201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2698" y="5589240"/>
            <a:ext cx="8862682" cy="954107"/>
          </a:xfrm>
          <a:prstGeom prst="rect">
            <a:avLst/>
          </a:prstGeom>
          <a:solidFill>
            <a:schemeClr val="tx2">
              <a:alpha val="32000"/>
            </a:schemeClr>
          </a:solidFill>
        </p:spPr>
        <p:txBody>
          <a:bodyPr wrap="square" rtlCol="0">
            <a:spAutoFit/>
          </a:bodyPr>
          <a:lstStyle/>
          <a:p>
            <a:pPr fontAlgn="base"/>
            <a:r>
              <a:rPr lang="ko-KR" altLang="en-US" sz="2800" dirty="0"/>
              <a:t>울릉도를 ‘울도’라는 이름으로 바꾸고</a:t>
            </a:r>
          </a:p>
          <a:p>
            <a:pPr fontAlgn="base"/>
            <a:r>
              <a:rPr lang="ko-KR" altLang="en-US" sz="2800" dirty="0"/>
              <a:t>행정구역 상 군으로 승격시킨다는 것이 주요 내용이다</a:t>
            </a:r>
          </a:p>
        </p:txBody>
      </p:sp>
      <p:pic>
        <p:nvPicPr>
          <p:cNvPr id="5" name="Picture 2" descr="대한제국 칙령 제 41호에 대한 이미지 검색결과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0020"/>
            <a:ext cx="6824392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2475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71600" y="5085184"/>
            <a:ext cx="7272807" cy="1384995"/>
          </a:xfrm>
          <a:prstGeom prst="rect">
            <a:avLst/>
          </a:prstGeom>
          <a:solidFill>
            <a:schemeClr val="bg1">
              <a:alpha val="42000"/>
            </a:schemeClr>
          </a:solidFill>
        </p:spPr>
        <p:txBody>
          <a:bodyPr wrap="square" rtlCol="0">
            <a:spAutoFit/>
          </a:bodyPr>
          <a:lstStyle/>
          <a:p>
            <a:pPr fontAlgn="base"/>
            <a:r>
              <a:rPr lang="ko-KR" altLang="en-US" sz="2800" dirty="0"/>
              <a:t>그 가운데 제 </a:t>
            </a:r>
            <a:r>
              <a:rPr lang="en-US" altLang="ko-KR" sz="2800" dirty="0"/>
              <a:t>2</a:t>
            </a:r>
            <a:r>
              <a:rPr lang="ko-KR" altLang="en-US" sz="2800" dirty="0"/>
              <a:t>조는 </a:t>
            </a:r>
            <a:r>
              <a:rPr lang="ko-KR" altLang="en-US" sz="2800" dirty="0" smtClean="0"/>
              <a:t>울릉도의</a:t>
            </a:r>
            <a:endParaRPr lang="en-US" altLang="ko-KR" sz="2800" dirty="0" smtClean="0"/>
          </a:p>
          <a:p>
            <a:pPr fontAlgn="base"/>
            <a:r>
              <a:rPr lang="ko-KR" altLang="en-US" sz="2800" dirty="0" smtClean="0"/>
              <a:t>관할 </a:t>
            </a:r>
            <a:r>
              <a:rPr lang="ko-KR" altLang="en-US" sz="2800" dirty="0"/>
              <a:t>구역을 명시한 조항이다</a:t>
            </a:r>
          </a:p>
          <a:p>
            <a:pPr fontAlgn="base"/>
            <a:r>
              <a:rPr lang="ko-KR" altLang="en-US" sz="2800" dirty="0"/>
              <a:t>“구역은 울릉전도와 죽도</a:t>
            </a:r>
            <a:r>
              <a:rPr lang="en-US" altLang="ko-KR" sz="2800" dirty="0"/>
              <a:t>, </a:t>
            </a:r>
            <a:r>
              <a:rPr lang="ko-KR" altLang="en-US" sz="2800" dirty="0" err="1"/>
              <a:t>석도를</a:t>
            </a:r>
            <a:r>
              <a:rPr lang="ko-KR" altLang="en-US" sz="2800" dirty="0"/>
              <a:t> 관할한다”</a:t>
            </a:r>
          </a:p>
        </p:txBody>
      </p:sp>
      <p:pic>
        <p:nvPicPr>
          <p:cNvPr id="3074" name="Picture 2" descr="대한제국 칙령 제 41호에 대한 이미지 검색결과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471" y="764704"/>
            <a:ext cx="7419975" cy="389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35170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71599" y="4725144"/>
            <a:ext cx="7272807" cy="1815882"/>
          </a:xfrm>
          <a:prstGeom prst="rect">
            <a:avLst/>
          </a:prstGeom>
          <a:solidFill>
            <a:schemeClr val="bg1">
              <a:alpha val="42000"/>
            </a:schemeClr>
          </a:solidFill>
        </p:spPr>
        <p:txBody>
          <a:bodyPr wrap="square" rtlCol="0">
            <a:spAutoFit/>
          </a:bodyPr>
          <a:lstStyle/>
          <a:p>
            <a:pPr fontAlgn="base"/>
            <a:r>
              <a:rPr lang="ko-KR" altLang="en-US" sz="2800" dirty="0"/>
              <a:t>이 때 </a:t>
            </a:r>
            <a:r>
              <a:rPr lang="ko-KR" altLang="en-US" sz="2800" dirty="0" smtClean="0"/>
              <a:t>울릉전도는</a:t>
            </a:r>
            <a:endParaRPr lang="en-US" altLang="ko-KR" sz="2800" dirty="0" smtClean="0"/>
          </a:p>
          <a:p>
            <a:pPr fontAlgn="base"/>
            <a:r>
              <a:rPr lang="ko-KR" altLang="en-US" sz="2800" dirty="0" smtClean="0"/>
              <a:t>울릉도 </a:t>
            </a:r>
            <a:r>
              <a:rPr lang="ko-KR" altLang="en-US" sz="2800" dirty="0"/>
              <a:t>주변 작은 섬과 </a:t>
            </a:r>
            <a:r>
              <a:rPr lang="ko-KR" altLang="en-US" sz="2800" dirty="0" smtClean="0"/>
              <a:t>바위를</a:t>
            </a:r>
            <a:endParaRPr lang="en-US" altLang="ko-KR" sz="2800" dirty="0" smtClean="0"/>
          </a:p>
          <a:p>
            <a:pPr fontAlgn="base"/>
            <a:r>
              <a:rPr lang="ko-KR" altLang="en-US" sz="2800" dirty="0" smtClean="0"/>
              <a:t>죽도는 </a:t>
            </a:r>
            <a:r>
              <a:rPr lang="ko-KR" altLang="en-US" sz="2800" dirty="0"/>
              <a:t>울릉도 바로 옆 </a:t>
            </a:r>
            <a:r>
              <a:rPr lang="ko-KR" altLang="en-US" sz="2800" dirty="0" err="1"/>
              <a:t>죽서도를</a:t>
            </a:r>
            <a:r>
              <a:rPr lang="ko-KR" altLang="en-US" sz="2800" dirty="0"/>
              <a:t> 의미한다</a:t>
            </a:r>
            <a:r>
              <a:rPr lang="en-US" altLang="ko-KR" sz="2800" dirty="0"/>
              <a:t>. </a:t>
            </a:r>
            <a:r>
              <a:rPr lang="ko-KR" altLang="en-US" sz="2800" dirty="0"/>
              <a:t>그렇다면 </a:t>
            </a:r>
            <a:r>
              <a:rPr lang="ko-KR" altLang="en-US" sz="2800" dirty="0" err="1"/>
              <a:t>석도는</a:t>
            </a:r>
            <a:r>
              <a:rPr lang="ko-KR" altLang="en-US" sz="2800" dirty="0"/>
              <a:t> 어떤 섬을 말하는 것일까</a:t>
            </a:r>
            <a:r>
              <a:rPr lang="en-US" altLang="ko-KR" sz="2800" dirty="0"/>
              <a:t>?</a:t>
            </a:r>
            <a:endParaRPr lang="ko-KR" altLang="en-US" sz="2800" dirty="0"/>
          </a:p>
        </p:txBody>
      </p:sp>
      <p:pic>
        <p:nvPicPr>
          <p:cNvPr id="8194" name="Picture 2" descr="울릉도에 대한 이미지 검색결과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548680"/>
            <a:ext cx="5848350" cy="389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19360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864" y="1124744"/>
            <a:ext cx="6948264" cy="418825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1053" y="316375"/>
            <a:ext cx="8424936" cy="523220"/>
          </a:xfrm>
          <a:prstGeom prst="rect">
            <a:avLst/>
          </a:prstGeom>
          <a:solidFill>
            <a:schemeClr val="tx2">
              <a:alpha val="32000"/>
            </a:schemeClr>
          </a:solidFill>
        </p:spPr>
        <p:txBody>
          <a:bodyPr wrap="square" rtlCol="0">
            <a:spAutoFit/>
          </a:bodyPr>
          <a:lstStyle/>
          <a:p>
            <a:pPr fontAlgn="base"/>
            <a:r>
              <a:rPr lang="ko-KR" altLang="en-US" sz="2800" dirty="0"/>
              <a:t>칙령의 </a:t>
            </a:r>
            <a:r>
              <a:rPr lang="ko-KR" altLang="en-US" sz="2800" dirty="0" err="1"/>
              <a:t>석도는</a:t>
            </a:r>
            <a:r>
              <a:rPr lang="ko-KR" altLang="en-US" sz="2800" dirty="0"/>
              <a:t> 다름 아닌 오늘날의 독도를 의미한다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5536" y="5373216"/>
            <a:ext cx="8424936" cy="1384995"/>
          </a:xfrm>
          <a:prstGeom prst="rect">
            <a:avLst/>
          </a:prstGeom>
          <a:solidFill>
            <a:schemeClr val="tx2">
              <a:alpha val="32000"/>
            </a:schemeClr>
          </a:solidFill>
        </p:spPr>
        <p:txBody>
          <a:bodyPr wrap="square" rtlCol="0">
            <a:spAutoFit/>
          </a:bodyPr>
          <a:lstStyle/>
          <a:p>
            <a:pPr fontAlgn="base"/>
            <a:r>
              <a:rPr lang="ko-KR" altLang="en-US" sz="2800" dirty="0"/>
              <a:t>당시 울릉도의 주민 대다수는 전라도 출신이 많았다</a:t>
            </a:r>
          </a:p>
          <a:p>
            <a:pPr fontAlgn="base"/>
            <a:r>
              <a:rPr lang="en-US" altLang="ko-KR" sz="2800" dirty="0"/>
              <a:t>1882</a:t>
            </a:r>
            <a:r>
              <a:rPr lang="ko-KR" altLang="en-US" sz="2800" dirty="0"/>
              <a:t>년의 자료에 따르면 전체 </a:t>
            </a:r>
            <a:r>
              <a:rPr lang="en-US" altLang="ko-KR" sz="2800" dirty="0"/>
              <a:t>140</a:t>
            </a:r>
            <a:r>
              <a:rPr lang="ko-KR" altLang="en-US" sz="2800" dirty="0"/>
              <a:t>명 중 </a:t>
            </a:r>
            <a:r>
              <a:rPr lang="en-US" altLang="ko-KR" sz="2800" dirty="0"/>
              <a:t>115</a:t>
            </a:r>
            <a:r>
              <a:rPr lang="ko-KR" altLang="en-US" sz="2800" dirty="0"/>
              <a:t>명</a:t>
            </a:r>
            <a:r>
              <a:rPr lang="en-US" altLang="ko-KR" sz="2800" dirty="0"/>
              <a:t>, </a:t>
            </a:r>
            <a:r>
              <a:rPr lang="ko-KR" altLang="en-US" sz="2800" dirty="0"/>
              <a:t>약 </a:t>
            </a:r>
            <a:r>
              <a:rPr lang="en-US" altLang="ko-KR" sz="2800" dirty="0"/>
              <a:t>82%</a:t>
            </a:r>
            <a:r>
              <a:rPr lang="ko-KR" altLang="en-US" sz="2800" dirty="0"/>
              <a:t>가 전라도 출신이었다</a:t>
            </a:r>
          </a:p>
        </p:txBody>
      </p:sp>
    </p:spTree>
    <p:extLst>
      <p:ext uri="{BB962C8B-B14F-4D97-AF65-F5344CB8AC3E}">
        <p14:creationId xmlns:p14="http://schemas.microsoft.com/office/powerpoint/2010/main" val="6071005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864" y="1124744"/>
            <a:ext cx="6948264" cy="418825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116632"/>
            <a:ext cx="6048672" cy="954107"/>
          </a:xfrm>
          <a:prstGeom prst="rect">
            <a:avLst/>
          </a:prstGeom>
          <a:solidFill>
            <a:schemeClr val="tx2">
              <a:alpha val="32000"/>
            </a:schemeClr>
          </a:solidFill>
        </p:spPr>
        <p:txBody>
          <a:bodyPr wrap="square" rtlCol="0">
            <a:spAutoFit/>
          </a:bodyPr>
          <a:lstStyle/>
          <a:p>
            <a:pPr fontAlgn="base"/>
            <a:r>
              <a:rPr lang="ko-KR" altLang="en-US" sz="2800" dirty="0"/>
              <a:t>그런데 전라도 방언 </a:t>
            </a:r>
            <a:r>
              <a:rPr lang="ko-KR" altLang="en-US" sz="2800" dirty="0" smtClean="0"/>
              <a:t>중에는</a:t>
            </a:r>
            <a:endParaRPr lang="en-US" altLang="ko-KR" sz="2800" dirty="0" smtClean="0"/>
          </a:p>
          <a:p>
            <a:pPr fontAlgn="base"/>
            <a:r>
              <a:rPr lang="ko-KR" altLang="en-US" sz="2800" dirty="0" smtClean="0"/>
              <a:t>‘</a:t>
            </a:r>
            <a:r>
              <a:rPr lang="ko-KR" altLang="en-US" sz="2800" dirty="0"/>
              <a:t>돌’을 ‘독’</a:t>
            </a:r>
            <a:r>
              <a:rPr lang="ko-KR" altLang="en-US" sz="2800" dirty="0" err="1"/>
              <a:t>으로</a:t>
            </a:r>
            <a:r>
              <a:rPr lang="ko-KR" altLang="en-US" sz="2800" dirty="0"/>
              <a:t> 발음하는 경우가 많다</a:t>
            </a:r>
            <a:endParaRPr lang="ko-KR" alt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691680" y="5342821"/>
            <a:ext cx="7200800" cy="1384995"/>
          </a:xfrm>
          <a:prstGeom prst="rect">
            <a:avLst/>
          </a:prstGeom>
          <a:solidFill>
            <a:schemeClr val="tx2">
              <a:alpha val="32000"/>
            </a:schemeClr>
          </a:solidFill>
        </p:spPr>
        <p:txBody>
          <a:bodyPr wrap="square" rtlCol="0">
            <a:spAutoFit/>
          </a:bodyPr>
          <a:lstStyle/>
          <a:p>
            <a:pPr fontAlgn="base"/>
            <a:r>
              <a:rPr lang="ko-KR" altLang="en-US" sz="2800" dirty="0" smtClean="0"/>
              <a:t>따라서 </a:t>
            </a:r>
            <a:r>
              <a:rPr lang="ko-KR" altLang="en-US" sz="2800" dirty="0"/>
              <a:t>전라도 출신이 대다수인 </a:t>
            </a:r>
            <a:r>
              <a:rPr lang="ko-KR" altLang="en-US" sz="2800" dirty="0" smtClean="0"/>
              <a:t>울릉도민은</a:t>
            </a:r>
            <a:endParaRPr lang="en-US" altLang="ko-KR" sz="2800" dirty="0" smtClean="0"/>
          </a:p>
          <a:p>
            <a:pPr fontAlgn="base"/>
            <a:r>
              <a:rPr lang="ko-KR" altLang="en-US" sz="2800" dirty="0" smtClean="0"/>
              <a:t>바위섬인 </a:t>
            </a:r>
            <a:r>
              <a:rPr lang="ko-KR" altLang="en-US" sz="2800" dirty="0"/>
              <a:t>독도를 </a:t>
            </a:r>
            <a:r>
              <a:rPr lang="ko-KR" altLang="en-US" sz="2800" dirty="0" smtClean="0"/>
              <a:t>발견하고</a:t>
            </a:r>
            <a:endParaRPr lang="en-US" altLang="ko-KR" sz="2800" dirty="0" smtClean="0"/>
          </a:p>
          <a:p>
            <a:pPr fontAlgn="base"/>
            <a:r>
              <a:rPr lang="ko-KR" altLang="en-US" sz="2800" dirty="0" smtClean="0"/>
              <a:t>돌섬 </a:t>
            </a:r>
            <a:r>
              <a:rPr lang="ko-KR" altLang="en-US" sz="2800" dirty="0"/>
              <a:t>혹은 </a:t>
            </a:r>
            <a:r>
              <a:rPr lang="ko-KR" altLang="en-US" sz="2800" dirty="0" err="1"/>
              <a:t>독섬이라</a:t>
            </a:r>
            <a:r>
              <a:rPr lang="ko-KR" altLang="en-US" sz="2800" dirty="0"/>
              <a:t> 불렀을 것이다</a:t>
            </a:r>
          </a:p>
        </p:txBody>
      </p:sp>
    </p:spTree>
    <p:extLst>
      <p:ext uri="{BB962C8B-B14F-4D97-AF65-F5344CB8AC3E}">
        <p14:creationId xmlns:p14="http://schemas.microsoft.com/office/powerpoint/2010/main" val="40405533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Related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4442321"/>
            <a:ext cx="1944216" cy="2380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03648" y="212575"/>
            <a:ext cx="7513595" cy="1384995"/>
          </a:xfrm>
          <a:prstGeom prst="rect">
            <a:avLst/>
          </a:prstGeom>
          <a:solidFill>
            <a:schemeClr val="tx1">
              <a:alpha val="42000"/>
            </a:schemeClr>
          </a:solidFill>
        </p:spPr>
        <p:txBody>
          <a:bodyPr wrap="none" rtlCol="0">
            <a:spAutoFit/>
          </a:bodyPr>
          <a:lstStyle/>
          <a:p>
            <a:pPr fontAlgn="base"/>
            <a:r>
              <a:rPr lang="ko-KR" altLang="en-US" sz="2800" dirty="0"/>
              <a:t>칙령에 등장하는 </a:t>
            </a:r>
            <a:r>
              <a:rPr lang="ko-KR" altLang="en-US" sz="2800" dirty="0" err="1" smtClean="0"/>
              <a:t>석도는</a:t>
            </a:r>
            <a:endParaRPr lang="en-US" altLang="ko-KR" sz="2800" dirty="0"/>
          </a:p>
          <a:p>
            <a:pPr fontAlgn="base"/>
            <a:r>
              <a:rPr lang="ko-KR" altLang="en-US" sz="2800" dirty="0" err="1" smtClean="0"/>
              <a:t>순우리말인</a:t>
            </a:r>
            <a:r>
              <a:rPr lang="ko-KR" altLang="en-US" sz="2800" dirty="0" smtClean="0"/>
              <a:t> </a:t>
            </a:r>
            <a:r>
              <a:rPr lang="ko-KR" altLang="en-US" sz="2800" dirty="0"/>
              <a:t>돌섬을 한자로 표기하는 </a:t>
            </a:r>
            <a:r>
              <a:rPr lang="ko-KR" altLang="en-US" sz="2800" dirty="0" smtClean="0"/>
              <a:t>과정에서</a:t>
            </a:r>
            <a:endParaRPr lang="en-US" altLang="ko-KR" sz="2800" dirty="0" smtClean="0"/>
          </a:p>
          <a:p>
            <a:pPr fontAlgn="base"/>
            <a:r>
              <a:rPr lang="ko-KR" altLang="en-US" sz="2800" dirty="0" smtClean="0"/>
              <a:t>탄생한 </a:t>
            </a:r>
            <a:r>
              <a:rPr lang="ko-KR" altLang="en-US" sz="2800" dirty="0"/>
              <a:t>단어로 볼 수 있다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32040" y="1772816"/>
            <a:ext cx="2468946" cy="954107"/>
          </a:xfrm>
          <a:prstGeom prst="rect">
            <a:avLst/>
          </a:prstGeom>
          <a:solidFill>
            <a:schemeClr val="tx1">
              <a:alpha val="42000"/>
            </a:schemeClr>
          </a:solidFill>
        </p:spPr>
        <p:txBody>
          <a:bodyPr wrap="none" rtlCol="0">
            <a:spAutoFit/>
          </a:bodyPr>
          <a:lstStyle/>
          <a:p>
            <a:pPr fontAlgn="base"/>
            <a:r>
              <a:rPr lang="ko-KR" altLang="en-US" sz="2800" dirty="0"/>
              <a:t>돌 섬 → 석 도</a:t>
            </a:r>
          </a:p>
          <a:p>
            <a:pPr fontAlgn="base"/>
            <a:r>
              <a:rPr lang="ko-KR" altLang="en-US" sz="2800" dirty="0" smtClean="0"/>
              <a:t>           石 </a:t>
            </a:r>
            <a:r>
              <a:rPr lang="ko-KR" altLang="en-US" sz="2800" dirty="0"/>
              <a:t>島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03648" y="2926104"/>
            <a:ext cx="7513595" cy="1384995"/>
          </a:xfrm>
          <a:prstGeom prst="rect">
            <a:avLst/>
          </a:prstGeom>
          <a:solidFill>
            <a:schemeClr val="tx1">
              <a:alpha val="42000"/>
            </a:schemeClr>
          </a:solidFill>
        </p:spPr>
        <p:txBody>
          <a:bodyPr wrap="none" rtlCol="0">
            <a:spAutoFit/>
          </a:bodyPr>
          <a:lstStyle/>
          <a:p>
            <a:pPr fontAlgn="base"/>
            <a:r>
              <a:rPr lang="ko-KR" altLang="en-US" sz="2800" dirty="0"/>
              <a:t>우리가 오늘날 부르는 독도는</a:t>
            </a:r>
          </a:p>
          <a:p>
            <a:pPr fontAlgn="base"/>
            <a:r>
              <a:rPr lang="ko-KR" altLang="en-US" sz="2800" dirty="0" err="1"/>
              <a:t>순우리말인</a:t>
            </a:r>
            <a:r>
              <a:rPr lang="ko-KR" altLang="en-US" sz="2800" dirty="0"/>
              <a:t> </a:t>
            </a:r>
            <a:r>
              <a:rPr lang="ko-KR" altLang="en-US" sz="2800" dirty="0" err="1"/>
              <a:t>독섬을</a:t>
            </a:r>
            <a:r>
              <a:rPr lang="ko-KR" altLang="en-US" sz="2800" dirty="0"/>
              <a:t> 한자로 표기하는 </a:t>
            </a:r>
            <a:r>
              <a:rPr lang="ko-KR" altLang="en-US" sz="2800" dirty="0" smtClean="0"/>
              <a:t>과정에서</a:t>
            </a:r>
            <a:endParaRPr lang="en-US" altLang="ko-KR" sz="2800" dirty="0" smtClean="0"/>
          </a:p>
          <a:p>
            <a:pPr fontAlgn="base"/>
            <a:r>
              <a:rPr lang="ko-KR" altLang="en-US" sz="2800" dirty="0" smtClean="0"/>
              <a:t>탄생한 </a:t>
            </a:r>
            <a:r>
              <a:rPr lang="ko-KR" altLang="en-US" sz="2800" dirty="0"/>
              <a:t>단어로 볼 수 있다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32040" y="4509120"/>
            <a:ext cx="2549096" cy="954107"/>
          </a:xfrm>
          <a:prstGeom prst="rect">
            <a:avLst/>
          </a:prstGeom>
          <a:solidFill>
            <a:schemeClr val="tx1">
              <a:alpha val="42000"/>
            </a:schemeClr>
          </a:solidFill>
        </p:spPr>
        <p:txBody>
          <a:bodyPr wrap="none" rtlCol="0">
            <a:spAutoFit/>
          </a:bodyPr>
          <a:lstStyle/>
          <a:p>
            <a:pPr fontAlgn="base"/>
            <a:r>
              <a:rPr lang="ko-KR" altLang="en-US" sz="2800" dirty="0"/>
              <a:t>독 섬 → 독 도</a:t>
            </a:r>
          </a:p>
          <a:p>
            <a:pPr fontAlgn="base"/>
            <a:r>
              <a:rPr lang="ko-KR" altLang="en-US" sz="2800" dirty="0" smtClean="0"/>
              <a:t>           獨 </a:t>
            </a:r>
            <a:r>
              <a:rPr lang="ko-KR" altLang="en-US" sz="2800" dirty="0"/>
              <a:t>島</a:t>
            </a:r>
          </a:p>
        </p:txBody>
      </p:sp>
    </p:spTree>
    <p:extLst>
      <p:ext uri="{BB962C8B-B14F-4D97-AF65-F5344CB8AC3E}">
        <p14:creationId xmlns:p14="http://schemas.microsoft.com/office/powerpoint/2010/main" val="7052925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259</Words>
  <Application>Microsoft Office PowerPoint</Application>
  <PresentationFormat>화면 슬라이드 쇼(4:3)</PresentationFormat>
  <Paragraphs>47</Paragraphs>
  <Slides>12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3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R&amp;D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Microsoft Corporation</dc:creator>
  <cp:lastModifiedBy>Home</cp:lastModifiedBy>
  <cp:revision>14</cp:revision>
  <dcterms:created xsi:type="dcterms:W3CDTF">2006-10-05T04:04:58Z</dcterms:created>
  <dcterms:modified xsi:type="dcterms:W3CDTF">2018-08-17T15:09:51Z</dcterms:modified>
</cp:coreProperties>
</file>