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2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8E7-2F1E-4D4A-873A-29864E2BE573}" type="datetimeFigureOut">
              <a:rPr lang="ko-KR" altLang="en-US" smtClean="0"/>
              <a:t>2018-07-16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91-F2A4-4090-A2A4-BE1FD05E12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2873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8E7-2F1E-4D4A-873A-29864E2BE573}" type="datetimeFigureOut">
              <a:rPr lang="ko-KR" altLang="en-US" smtClean="0"/>
              <a:t>2018-07-16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91-F2A4-4090-A2A4-BE1FD05E12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6178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8E7-2F1E-4D4A-873A-29864E2BE573}" type="datetimeFigureOut">
              <a:rPr lang="ko-KR" altLang="en-US" smtClean="0"/>
              <a:t>2018-07-16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91-F2A4-4090-A2A4-BE1FD05E12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1562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8E7-2F1E-4D4A-873A-29864E2BE573}" type="datetimeFigureOut">
              <a:rPr lang="ko-KR" altLang="en-US" smtClean="0"/>
              <a:t>2018-07-16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91-F2A4-4090-A2A4-BE1FD05E12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8659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8E7-2F1E-4D4A-873A-29864E2BE573}" type="datetimeFigureOut">
              <a:rPr lang="ko-KR" altLang="en-US" smtClean="0"/>
              <a:t>2018-07-16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91-F2A4-4090-A2A4-BE1FD05E12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6858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8E7-2F1E-4D4A-873A-29864E2BE573}" type="datetimeFigureOut">
              <a:rPr lang="ko-KR" altLang="en-US" smtClean="0"/>
              <a:t>2018-07-16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91-F2A4-4090-A2A4-BE1FD05E12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1214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8E7-2F1E-4D4A-873A-29864E2BE573}" type="datetimeFigureOut">
              <a:rPr lang="ko-KR" altLang="en-US" smtClean="0"/>
              <a:t>2018-07-16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91-F2A4-4090-A2A4-BE1FD05E12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4566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8E7-2F1E-4D4A-873A-29864E2BE573}" type="datetimeFigureOut">
              <a:rPr lang="ko-KR" altLang="en-US" smtClean="0"/>
              <a:t>2018-07-16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91-F2A4-4090-A2A4-BE1FD05E12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477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8E7-2F1E-4D4A-873A-29864E2BE573}" type="datetimeFigureOut">
              <a:rPr lang="ko-KR" altLang="en-US" smtClean="0"/>
              <a:t>2018-07-16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91-F2A4-4090-A2A4-BE1FD05E12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5612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8E7-2F1E-4D4A-873A-29864E2BE573}" type="datetimeFigureOut">
              <a:rPr lang="ko-KR" altLang="en-US" smtClean="0"/>
              <a:t>2018-07-16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91-F2A4-4090-A2A4-BE1FD05E12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988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8E7-2F1E-4D4A-873A-29864E2BE573}" type="datetimeFigureOut">
              <a:rPr lang="ko-KR" altLang="en-US" smtClean="0"/>
              <a:t>2018-07-16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91-F2A4-4090-A2A4-BE1FD05E12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5553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208E7-2F1E-4D4A-873A-29864E2BE573}" type="datetimeFigureOut">
              <a:rPr lang="ko-KR" altLang="en-US" smtClean="0"/>
              <a:t>2018-07-16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95391-F2A4-4090-A2A4-BE1FD05E12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2239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2702011"/>
            <a:ext cx="107092" cy="5684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0598" y="3117891"/>
            <a:ext cx="659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512</a:t>
            </a:r>
            <a:endParaRPr lang="ko-KR" altLang="en-US" dirty="0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00" y="3563265"/>
            <a:ext cx="621957" cy="56660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-39729" y="3786376"/>
            <a:ext cx="8320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err="1" smtClean="0"/>
              <a:t>지증왕</a:t>
            </a:r>
            <a:r>
              <a:rPr lang="ko-KR" altLang="en-US" sz="1000" dirty="0" smtClean="0"/>
              <a:t> </a:t>
            </a:r>
            <a:r>
              <a:rPr lang="en-US" altLang="ko-KR" sz="1000" dirty="0" smtClean="0"/>
              <a:t>13</a:t>
            </a:r>
            <a:r>
              <a:rPr lang="ko-KR" altLang="en-US" sz="1000" dirty="0" smtClean="0"/>
              <a:t>년 우산국 을 정벌함</a:t>
            </a:r>
            <a:endParaRPr lang="ko-KR" altLang="en-US" sz="1000" dirty="0"/>
          </a:p>
        </p:txBody>
      </p:sp>
      <p:cxnSp>
        <p:nvCxnSpPr>
          <p:cNvPr id="19" name="직선 화살표 연결선 18"/>
          <p:cNvCxnSpPr/>
          <p:nvPr/>
        </p:nvCxnSpPr>
        <p:spPr>
          <a:xfrm>
            <a:off x="409896" y="3448076"/>
            <a:ext cx="45019" cy="3096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68" y="1454051"/>
            <a:ext cx="513664" cy="777788"/>
          </a:xfrm>
          <a:prstGeom prst="rect">
            <a:avLst/>
          </a:prstGeom>
        </p:spPr>
      </p:pic>
      <p:sp>
        <p:nvSpPr>
          <p:cNvPr id="22" name="직사각형 21"/>
          <p:cNvSpPr/>
          <p:nvPr/>
        </p:nvSpPr>
        <p:spPr>
          <a:xfrm>
            <a:off x="1134619" y="2600764"/>
            <a:ext cx="564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918</a:t>
            </a:r>
            <a:endParaRPr lang="ko-KR" altLang="en-US" dirty="0"/>
          </a:p>
        </p:txBody>
      </p:sp>
      <p:cxnSp>
        <p:nvCxnSpPr>
          <p:cNvPr id="23" name="직선 화살표 연결선 22"/>
          <p:cNvCxnSpPr/>
          <p:nvPr/>
        </p:nvCxnSpPr>
        <p:spPr>
          <a:xfrm flipH="1" flipV="1">
            <a:off x="1037968" y="2240692"/>
            <a:ext cx="373492" cy="3388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0" y="1515100"/>
            <a:ext cx="11346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고려 건국 이후 에도 우산국은 계속해서 고려의 지배를 받음</a:t>
            </a:r>
            <a:endParaRPr lang="ko-KR" altLang="en-US" sz="1000" dirty="0"/>
          </a:p>
        </p:txBody>
      </p:sp>
      <p:sp>
        <p:nvSpPr>
          <p:cNvPr id="27" name="직사각형 26"/>
          <p:cNvSpPr/>
          <p:nvPr/>
        </p:nvSpPr>
        <p:spPr>
          <a:xfrm>
            <a:off x="1558862" y="3122388"/>
            <a:ext cx="564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930</a:t>
            </a:r>
            <a:endParaRPr lang="ko-KR" altLang="en-US" dirty="0"/>
          </a:p>
        </p:txBody>
      </p:sp>
      <p:cxnSp>
        <p:nvCxnSpPr>
          <p:cNvPr id="28" name="직선 화살표 연결선 27"/>
          <p:cNvCxnSpPr>
            <a:endCxn id="32" idx="0"/>
          </p:cNvCxnSpPr>
          <p:nvPr/>
        </p:nvCxnSpPr>
        <p:spPr>
          <a:xfrm>
            <a:off x="1855645" y="3421395"/>
            <a:ext cx="85273" cy="297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직사각형 31"/>
          <p:cNvSpPr/>
          <p:nvPr/>
        </p:nvSpPr>
        <p:spPr>
          <a:xfrm>
            <a:off x="1460886" y="3719155"/>
            <a:ext cx="96006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태조 </a:t>
            </a:r>
            <a:r>
              <a:rPr lang="en-US" altLang="ko-KR" sz="1000" dirty="0" smtClean="0"/>
              <a:t>13</a:t>
            </a:r>
            <a:r>
              <a:rPr lang="ko-KR" altLang="en-US" sz="1000" dirty="0" smtClean="0"/>
              <a:t>년 우산국에서 고려에 사신을 보내 토산물을 </a:t>
            </a:r>
            <a:r>
              <a:rPr lang="ko-KR" altLang="en-US" sz="1000" dirty="0"/>
              <a:t>바</a:t>
            </a:r>
            <a:r>
              <a:rPr lang="ko-KR" altLang="en-US" sz="1000" dirty="0" smtClean="0"/>
              <a:t>침</a:t>
            </a:r>
            <a:endParaRPr lang="ko-KR" altLang="en-US" sz="1000" dirty="0"/>
          </a:p>
        </p:txBody>
      </p:sp>
      <p:sp>
        <p:nvSpPr>
          <p:cNvPr id="38" name="직사각형 37"/>
          <p:cNvSpPr/>
          <p:nvPr/>
        </p:nvSpPr>
        <p:spPr>
          <a:xfrm>
            <a:off x="1960138" y="2604316"/>
            <a:ext cx="691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1018</a:t>
            </a:r>
            <a:endParaRPr lang="ko-KR" altLang="en-US" dirty="0"/>
          </a:p>
        </p:txBody>
      </p:sp>
      <p:sp>
        <p:nvSpPr>
          <p:cNvPr id="39" name="직사각형 38"/>
          <p:cNvSpPr/>
          <p:nvPr/>
        </p:nvSpPr>
        <p:spPr>
          <a:xfrm>
            <a:off x="2753696" y="3124108"/>
            <a:ext cx="691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1032</a:t>
            </a:r>
            <a:endParaRPr lang="ko-KR" altLang="en-US" dirty="0"/>
          </a:p>
        </p:txBody>
      </p:sp>
      <p:sp>
        <p:nvSpPr>
          <p:cNvPr id="41" name="직사각형 40"/>
          <p:cNvSpPr/>
          <p:nvPr/>
        </p:nvSpPr>
        <p:spPr>
          <a:xfrm>
            <a:off x="3264879" y="2609231"/>
            <a:ext cx="691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1246</a:t>
            </a:r>
            <a:endParaRPr lang="ko-KR" altLang="en-US" dirty="0"/>
          </a:p>
        </p:txBody>
      </p:sp>
      <p:cxnSp>
        <p:nvCxnSpPr>
          <p:cNvPr id="42" name="직선 화살표 연결선 41"/>
          <p:cNvCxnSpPr/>
          <p:nvPr/>
        </p:nvCxnSpPr>
        <p:spPr>
          <a:xfrm flipV="1">
            <a:off x="2385093" y="2261512"/>
            <a:ext cx="143923" cy="3883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직사각형 44"/>
          <p:cNvSpPr/>
          <p:nvPr/>
        </p:nvSpPr>
        <p:spPr>
          <a:xfrm>
            <a:off x="1891107" y="1447937"/>
            <a:ext cx="146048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여진족의 우산국 침략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노략질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황폐화에 대한 대책으로 현종 </a:t>
            </a:r>
            <a:r>
              <a:rPr lang="en-US" altLang="ko-KR" sz="1000" dirty="0" smtClean="0"/>
              <a:t>9</a:t>
            </a:r>
            <a:r>
              <a:rPr lang="ko-KR" altLang="en-US" sz="1000" dirty="0" smtClean="0"/>
              <a:t>년 관리를 파견하고 농기구 등을 지원함</a:t>
            </a:r>
            <a:endParaRPr lang="en-US" altLang="ko-KR" sz="1000" dirty="0" smtClean="0"/>
          </a:p>
        </p:txBody>
      </p:sp>
      <p:sp>
        <p:nvSpPr>
          <p:cNvPr id="46" name="직사각형 45"/>
          <p:cNvSpPr/>
          <p:nvPr/>
        </p:nvSpPr>
        <p:spPr>
          <a:xfrm>
            <a:off x="2529016" y="3719155"/>
            <a:ext cx="158056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울릉도 성주가 고려에 아들을 보내 토산물을 바치자 덕종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년 울릉도 성주로 임명하여 울릉도를 지배</a:t>
            </a:r>
            <a:endParaRPr lang="en-US" altLang="ko-KR" sz="1000" dirty="0" smtClean="0"/>
          </a:p>
        </p:txBody>
      </p:sp>
      <p:cxnSp>
        <p:nvCxnSpPr>
          <p:cNvPr id="47" name="직선 화살표 연결선 46"/>
          <p:cNvCxnSpPr/>
          <p:nvPr/>
        </p:nvCxnSpPr>
        <p:spPr>
          <a:xfrm>
            <a:off x="3081846" y="3401282"/>
            <a:ext cx="67669" cy="2866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화살표 연결선 50"/>
          <p:cNvCxnSpPr/>
          <p:nvPr/>
        </p:nvCxnSpPr>
        <p:spPr>
          <a:xfrm flipV="1">
            <a:off x="3625423" y="2324962"/>
            <a:ext cx="265378" cy="2680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직사각형 53"/>
          <p:cNvSpPr/>
          <p:nvPr/>
        </p:nvSpPr>
        <p:spPr>
          <a:xfrm>
            <a:off x="3475279" y="1659559"/>
            <a:ext cx="1459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고종 </a:t>
            </a:r>
            <a:r>
              <a:rPr lang="en-US" altLang="ko-KR" sz="1000" dirty="0" smtClean="0"/>
              <a:t>33</a:t>
            </a:r>
            <a:r>
              <a:rPr lang="ko-KR" altLang="en-US" sz="1000" dirty="0" smtClean="0"/>
              <a:t>년 권형윤과 사정순을 울릉도 </a:t>
            </a:r>
            <a:r>
              <a:rPr lang="ko-KR" altLang="en-US" sz="1000" dirty="0" err="1" smtClean="0"/>
              <a:t>안무사로</a:t>
            </a:r>
            <a:r>
              <a:rPr lang="ko-KR" altLang="en-US" sz="1000" dirty="0" smtClean="0"/>
              <a:t> 임명하여 섬을 관리함</a:t>
            </a:r>
            <a:endParaRPr lang="en-US" altLang="ko-KR" sz="1000" dirty="0" smtClean="0"/>
          </a:p>
        </p:txBody>
      </p:sp>
      <p:pic>
        <p:nvPicPr>
          <p:cNvPr id="55" name="그림 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518" y="2099923"/>
            <a:ext cx="664685" cy="498514"/>
          </a:xfrm>
          <a:prstGeom prst="rect">
            <a:avLst/>
          </a:prstGeom>
        </p:spPr>
      </p:pic>
      <p:cxnSp>
        <p:nvCxnSpPr>
          <p:cNvPr id="56" name="직선 화살표 연결선 55"/>
          <p:cNvCxnSpPr/>
          <p:nvPr/>
        </p:nvCxnSpPr>
        <p:spPr>
          <a:xfrm>
            <a:off x="4212807" y="3458197"/>
            <a:ext cx="365667" cy="388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직사각형 57"/>
          <p:cNvSpPr/>
          <p:nvPr/>
        </p:nvSpPr>
        <p:spPr>
          <a:xfrm>
            <a:off x="3976465" y="3123594"/>
            <a:ext cx="691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1454</a:t>
            </a:r>
            <a:endParaRPr lang="ko-KR" altLang="en-US" dirty="0"/>
          </a:p>
        </p:txBody>
      </p:sp>
      <p:sp>
        <p:nvSpPr>
          <p:cNvPr id="59" name="직사각형 58"/>
          <p:cNvSpPr/>
          <p:nvPr/>
        </p:nvSpPr>
        <p:spPr>
          <a:xfrm>
            <a:off x="4610004" y="3369411"/>
            <a:ext cx="126304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err="1" smtClean="0"/>
              <a:t>세종실록지리지에</a:t>
            </a:r>
            <a:r>
              <a:rPr lang="ko-KR" altLang="en-US" sz="1000" dirty="0" smtClean="0"/>
              <a:t> 울릉도와 독도의 지리와 위치 기록 </a:t>
            </a:r>
            <a:endParaRPr lang="en-US" altLang="ko-KR" sz="1000" dirty="0" smtClean="0"/>
          </a:p>
        </p:txBody>
      </p:sp>
      <p:pic>
        <p:nvPicPr>
          <p:cNvPr id="60" name="그림 5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073" y="3986232"/>
            <a:ext cx="878335" cy="656440"/>
          </a:xfrm>
          <a:prstGeom prst="rect">
            <a:avLst/>
          </a:prstGeom>
        </p:spPr>
      </p:pic>
      <p:sp>
        <p:nvSpPr>
          <p:cNvPr id="62" name="직사각형 61"/>
          <p:cNvSpPr/>
          <p:nvPr/>
        </p:nvSpPr>
        <p:spPr>
          <a:xfrm>
            <a:off x="5240645" y="2596163"/>
            <a:ext cx="691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1531</a:t>
            </a:r>
            <a:endParaRPr lang="ko-KR" altLang="en-US" dirty="0"/>
          </a:p>
        </p:txBody>
      </p:sp>
      <p:cxnSp>
        <p:nvCxnSpPr>
          <p:cNvPr id="63" name="직선 화살표 연결선 62"/>
          <p:cNvCxnSpPr/>
          <p:nvPr/>
        </p:nvCxnSpPr>
        <p:spPr>
          <a:xfrm flipH="1" flipV="1">
            <a:off x="5200408" y="2598438"/>
            <a:ext cx="124025" cy="1760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직사각형 66"/>
          <p:cNvSpPr/>
          <p:nvPr/>
        </p:nvSpPr>
        <p:spPr>
          <a:xfrm>
            <a:off x="4864246" y="2072181"/>
            <a:ext cx="101350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err="1" smtClean="0"/>
              <a:t>신증동국여지승람에</a:t>
            </a:r>
            <a:r>
              <a:rPr lang="ko-KR" altLang="en-US" sz="1000" dirty="0" smtClean="0"/>
              <a:t> 우산도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울릉도 표시</a:t>
            </a:r>
            <a:endParaRPr lang="en-US" altLang="ko-KR" sz="1000" dirty="0" smtClean="0"/>
          </a:p>
        </p:txBody>
      </p:sp>
      <p:pic>
        <p:nvPicPr>
          <p:cNvPr id="72" name="그림 7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28169"/>
            <a:ext cx="1551632" cy="1129831"/>
          </a:xfrm>
          <a:prstGeom prst="rect">
            <a:avLst/>
          </a:prstGeom>
        </p:spPr>
      </p:pic>
      <p:pic>
        <p:nvPicPr>
          <p:cNvPr id="73" name="그림 7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" y="4416416"/>
            <a:ext cx="1346425" cy="887196"/>
          </a:xfrm>
          <a:prstGeom prst="rect">
            <a:avLst/>
          </a:prstGeom>
        </p:spPr>
      </p:pic>
      <p:pic>
        <p:nvPicPr>
          <p:cNvPr id="74" name="그림 7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650" y="0"/>
            <a:ext cx="1946350" cy="1148347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7149784" y="3117891"/>
            <a:ext cx="691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1770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688" y="3079234"/>
            <a:ext cx="675134" cy="451922"/>
          </a:xfrm>
          <a:prstGeom prst="rect">
            <a:avLst/>
          </a:prstGeom>
        </p:spPr>
      </p:pic>
      <p:cxnSp>
        <p:nvCxnSpPr>
          <p:cNvPr id="40" name="직선 화살표 연결선 39"/>
          <p:cNvCxnSpPr/>
          <p:nvPr/>
        </p:nvCxnSpPr>
        <p:spPr>
          <a:xfrm>
            <a:off x="7584558" y="3405099"/>
            <a:ext cx="114762" cy="3072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직사각형 42"/>
          <p:cNvSpPr/>
          <p:nvPr/>
        </p:nvSpPr>
        <p:spPr>
          <a:xfrm>
            <a:off x="7141543" y="3655810"/>
            <a:ext cx="162978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영조의 명에 따라 </a:t>
            </a:r>
            <a:r>
              <a:rPr lang="en-US" altLang="ko-KR" sz="1000" dirty="0" smtClean="0"/>
              <a:t>100</a:t>
            </a:r>
            <a:r>
              <a:rPr lang="ko-KR" altLang="en-US" sz="1000" dirty="0" smtClean="0"/>
              <a:t>권으로 편찬된 백과사전과 같은 책</a:t>
            </a:r>
            <a:r>
              <a:rPr lang="en-US" altLang="ko-KR" sz="1000" dirty="0" smtClean="0"/>
              <a:t>.</a:t>
            </a:r>
            <a:r>
              <a:rPr lang="en-US" altLang="ko-KR" sz="1000" dirty="0"/>
              <a:t> </a:t>
            </a:r>
            <a:r>
              <a:rPr lang="ko-KR" altLang="en-US" sz="1000" dirty="0" smtClean="0"/>
              <a:t>본문에서는 </a:t>
            </a:r>
            <a:r>
              <a:rPr lang="ko-KR" altLang="en-US" sz="1000" dirty="0" err="1" smtClean="0"/>
              <a:t>여지지를</a:t>
            </a:r>
            <a:r>
              <a:rPr lang="ko-KR" altLang="en-US" sz="1000" dirty="0" smtClean="0"/>
              <a:t> 인용하여 독도가 우산국 땅임을 밝히고 있다</a:t>
            </a:r>
            <a:r>
              <a:rPr lang="en-US" altLang="ko-KR" sz="1000" dirty="0" smtClean="0"/>
              <a:t>.</a:t>
            </a:r>
            <a:endParaRPr lang="en-US" altLang="ko-KR" sz="1000" dirty="0"/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070" y="3123853"/>
            <a:ext cx="975798" cy="519699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10331893" y="3117858"/>
            <a:ext cx="691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1900</a:t>
            </a:r>
            <a:endParaRPr lang="ko-KR" altLang="en-US" dirty="0"/>
          </a:p>
        </p:txBody>
      </p:sp>
      <p:cxnSp>
        <p:nvCxnSpPr>
          <p:cNvPr id="48" name="직선 화살표 연결선 47"/>
          <p:cNvCxnSpPr/>
          <p:nvPr/>
        </p:nvCxnSpPr>
        <p:spPr>
          <a:xfrm>
            <a:off x="10606002" y="3407572"/>
            <a:ext cx="4333" cy="311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직사각형 15"/>
          <p:cNvSpPr/>
          <p:nvPr/>
        </p:nvSpPr>
        <p:spPr>
          <a:xfrm>
            <a:off x="9565924" y="3745538"/>
            <a:ext cx="270239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10</a:t>
            </a:r>
            <a:r>
              <a:rPr lang="ko-KR" altLang="en-US" sz="1000" dirty="0" smtClean="0"/>
              <a:t>월 </a:t>
            </a:r>
            <a:r>
              <a:rPr lang="en-US" altLang="ko-KR" sz="1000" dirty="0" smtClean="0"/>
              <a:t>27</a:t>
            </a:r>
            <a:r>
              <a:rPr lang="ko-KR" altLang="en-US" sz="1000" dirty="0" smtClean="0"/>
              <a:t>일 관보 제</a:t>
            </a:r>
            <a:r>
              <a:rPr lang="en-US" altLang="ko-KR" sz="1000" dirty="0" smtClean="0"/>
              <a:t>1716</a:t>
            </a:r>
            <a:r>
              <a:rPr lang="ko-KR" altLang="en-US" sz="1000" dirty="0" smtClean="0"/>
              <a:t>호에 실려 울릉도와 독도에 대한 대한 제국의 주권을 법적으로 천명하고 재확인</a:t>
            </a:r>
            <a:endParaRPr lang="ko-KR" altLang="en-US" sz="1000" dirty="0"/>
          </a:p>
        </p:txBody>
      </p:sp>
      <p:sp>
        <p:nvSpPr>
          <p:cNvPr id="20" name="직사각형 19"/>
          <p:cNvSpPr/>
          <p:nvPr/>
        </p:nvSpPr>
        <p:spPr>
          <a:xfrm>
            <a:off x="8296957" y="2597753"/>
            <a:ext cx="691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1808</a:t>
            </a:r>
            <a:endParaRPr lang="ko-KR" altLang="en-US" dirty="0"/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053" y="1711793"/>
            <a:ext cx="654773" cy="604406"/>
          </a:xfrm>
          <a:prstGeom prst="rect">
            <a:avLst/>
          </a:prstGeom>
        </p:spPr>
      </p:pic>
      <p:cxnSp>
        <p:nvCxnSpPr>
          <p:cNvPr id="52" name="직선 화살표 연결선 51"/>
          <p:cNvCxnSpPr/>
          <p:nvPr/>
        </p:nvCxnSpPr>
        <p:spPr>
          <a:xfrm flipV="1">
            <a:off x="8601245" y="2308038"/>
            <a:ext cx="267309" cy="254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직사각형 28"/>
          <p:cNvSpPr/>
          <p:nvPr/>
        </p:nvSpPr>
        <p:spPr>
          <a:xfrm>
            <a:off x="8826123" y="1801344"/>
            <a:ext cx="1549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서영보와 심상규 등이 왕명에 의해 만든 책</a:t>
            </a:r>
            <a:r>
              <a:rPr lang="en-US" altLang="ko-KR" sz="1000" dirty="0" smtClean="0"/>
              <a:t>.</a:t>
            </a:r>
            <a:r>
              <a:rPr lang="ko-KR" altLang="en-US" sz="1000" dirty="0" smtClean="0"/>
              <a:t> 동국문헌비고와 거의 같은 내용이다</a:t>
            </a:r>
            <a:r>
              <a:rPr lang="en-US" altLang="ko-KR" sz="1000" dirty="0"/>
              <a:t>.</a:t>
            </a:r>
            <a:r>
              <a:rPr lang="ko-KR" altLang="en-US" sz="1000" dirty="0" smtClean="0"/>
              <a:t> </a:t>
            </a:r>
            <a:endParaRPr lang="ko-KR" altLang="en-US" sz="1000" dirty="0"/>
          </a:p>
        </p:txBody>
      </p:sp>
      <p:cxnSp>
        <p:nvCxnSpPr>
          <p:cNvPr id="57" name="직선 화살표 연결선 56"/>
          <p:cNvCxnSpPr/>
          <p:nvPr/>
        </p:nvCxnSpPr>
        <p:spPr>
          <a:xfrm flipH="1" flipV="1">
            <a:off x="6477236" y="964448"/>
            <a:ext cx="5504" cy="1994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그림 3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549" y="252498"/>
            <a:ext cx="928293" cy="683819"/>
          </a:xfrm>
          <a:prstGeom prst="rect">
            <a:avLst/>
          </a:prstGeom>
        </p:spPr>
      </p:pic>
      <p:sp>
        <p:nvSpPr>
          <p:cNvPr id="35" name="직사각형 34"/>
          <p:cNvSpPr/>
          <p:nvPr/>
        </p:nvSpPr>
        <p:spPr>
          <a:xfrm>
            <a:off x="5769842" y="280999"/>
            <a:ext cx="19277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err="1" smtClean="0">
                <a:solidFill>
                  <a:srgbClr val="FF0000"/>
                </a:solidFill>
              </a:rPr>
              <a:t>은주시청합기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(1667)</a:t>
            </a:r>
            <a:endParaRPr lang="en-US" altLang="ko-KR" sz="1000" b="1" dirty="0">
              <a:solidFill>
                <a:srgbClr val="FF0000"/>
              </a:solidFill>
            </a:endParaRPr>
          </a:p>
          <a:p>
            <a:r>
              <a:rPr lang="en-US" altLang="ko-KR" sz="1000" dirty="0" smtClean="0">
                <a:solidFill>
                  <a:srgbClr val="FF0000"/>
                </a:solidFill>
              </a:rPr>
              <a:t>: “</a:t>
            </a:r>
            <a:r>
              <a:rPr lang="ko-KR" altLang="en-US" sz="1000" dirty="0" smtClean="0">
                <a:solidFill>
                  <a:srgbClr val="FF0000"/>
                </a:solidFill>
              </a:rPr>
              <a:t>일본의 서북쪽 경계는 이주</a:t>
            </a:r>
            <a:r>
              <a:rPr lang="en-US" altLang="ko-KR" sz="1000" dirty="0" smtClean="0">
                <a:solidFill>
                  <a:srgbClr val="FF0000"/>
                </a:solidFill>
              </a:rPr>
              <a:t>(</a:t>
            </a:r>
            <a:r>
              <a:rPr lang="ko-KR" altLang="en-US" sz="1000" dirty="0" err="1" smtClean="0">
                <a:solidFill>
                  <a:srgbClr val="FF0000"/>
                </a:solidFill>
              </a:rPr>
              <a:t>오키섬</a:t>
            </a:r>
            <a:r>
              <a:rPr lang="en-US" altLang="ko-KR" sz="1000" dirty="0" smtClean="0">
                <a:solidFill>
                  <a:srgbClr val="FF0000"/>
                </a:solidFill>
              </a:rPr>
              <a:t>)</a:t>
            </a:r>
            <a:r>
              <a:rPr lang="ko-KR" altLang="en-US" sz="1000" dirty="0" smtClean="0">
                <a:solidFill>
                  <a:srgbClr val="FF0000"/>
                </a:solidFill>
              </a:rPr>
              <a:t>를</a:t>
            </a:r>
            <a:r>
              <a:rPr lang="en-US" altLang="ko-KR" sz="1000" dirty="0">
                <a:solidFill>
                  <a:srgbClr val="FF0000"/>
                </a:solidFill>
              </a:rPr>
              <a:t> </a:t>
            </a:r>
            <a:r>
              <a:rPr lang="ko-KR" altLang="en-US" sz="1000" dirty="0" smtClean="0">
                <a:solidFill>
                  <a:srgbClr val="FF0000"/>
                </a:solidFill>
              </a:rPr>
              <a:t>한계로 한다</a:t>
            </a:r>
            <a:r>
              <a:rPr lang="en-US" altLang="ko-KR" sz="1000" dirty="0" smtClean="0">
                <a:solidFill>
                  <a:srgbClr val="FF0000"/>
                </a:solidFill>
              </a:rPr>
              <a:t>.” </a:t>
            </a:r>
            <a:r>
              <a:rPr lang="ko-KR" altLang="en-US" sz="1000" dirty="0" smtClean="0">
                <a:solidFill>
                  <a:srgbClr val="FF0000"/>
                </a:solidFill>
              </a:rPr>
              <a:t>라는 내용이 명시되어 있다</a:t>
            </a:r>
            <a:r>
              <a:rPr lang="en-US" altLang="ko-KR" sz="1000" dirty="0" smtClean="0">
                <a:solidFill>
                  <a:srgbClr val="FF0000"/>
                </a:solidFill>
              </a:rPr>
              <a:t>.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  <p:pic>
        <p:nvPicPr>
          <p:cNvPr id="44" name="그림 4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5506" y="1931152"/>
            <a:ext cx="699881" cy="535558"/>
          </a:xfrm>
          <a:prstGeom prst="rect">
            <a:avLst/>
          </a:prstGeom>
        </p:spPr>
      </p:pic>
      <p:cxnSp>
        <p:nvCxnSpPr>
          <p:cNvPr id="64" name="직선 화살표 연결선 63"/>
          <p:cNvCxnSpPr/>
          <p:nvPr/>
        </p:nvCxnSpPr>
        <p:spPr>
          <a:xfrm flipH="1" flipV="1">
            <a:off x="7067644" y="1950853"/>
            <a:ext cx="13875" cy="1071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직사각형 49"/>
          <p:cNvSpPr/>
          <p:nvPr/>
        </p:nvSpPr>
        <p:spPr>
          <a:xfrm>
            <a:off x="6445498" y="1396855"/>
            <a:ext cx="265278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>
                <a:solidFill>
                  <a:srgbClr val="FF0000"/>
                </a:solidFill>
                <a:latin typeface="+mj-lt"/>
              </a:rPr>
              <a:t>에도 막부에 대한 </a:t>
            </a:r>
            <a:r>
              <a:rPr lang="ko-KR" altLang="en-US" sz="1000" b="1" dirty="0" err="1" smtClean="0">
                <a:solidFill>
                  <a:srgbClr val="FF0000"/>
                </a:solidFill>
                <a:latin typeface="+mj-lt"/>
              </a:rPr>
              <a:t>돗토리</a:t>
            </a:r>
            <a:r>
              <a:rPr lang="ko-KR" altLang="en-US" sz="1000" b="1" dirty="0" smtClean="0">
                <a:solidFill>
                  <a:srgbClr val="FF0000"/>
                </a:solidFill>
                <a:latin typeface="+mj-lt"/>
              </a:rPr>
              <a:t> 번 답변서</a:t>
            </a:r>
            <a:r>
              <a:rPr lang="en-US" altLang="ko-KR" sz="1000" b="1" dirty="0" smtClean="0">
                <a:solidFill>
                  <a:srgbClr val="FF0000"/>
                </a:solidFill>
                <a:latin typeface="+mj-lt"/>
              </a:rPr>
              <a:t>(1695)</a:t>
            </a:r>
          </a:p>
          <a:p>
            <a:r>
              <a:rPr lang="en-US" altLang="ko-KR" sz="1000" dirty="0" smtClean="0">
                <a:solidFill>
                  <a:srgbClr val="FF0000"/>
                </a:solidFill>
                <a:latin typeface="+mj-lt"/>
              </a:rPr>
              <a:t>”</a:t>
            </a:r>
            <a:r>
              <a:rPr lang="ko-KR" altLang="en-US" sz="1000" dirty="0" smtClean="0">
                <a:solidFill>
                  <a:srgbClr val="FF0000"/>
                </a:solidFill>
                <a:latin typeface="+mj-lt"/>
              </a:rPr>
              <a:t>죽도</a:t>
            </a:r>
            <a:r>
              <a:rPr lang="en-US" altLang="ko-KR" sz="1000" dirty="0" smtClean="0">
                <a:solidFill>
                  <a:srgbClr val="FF0000"/>
                </a:solidFill>
                <a:latin typeface="+mj-lt"/>
              </a:rPr>
              <a:t>(</a:t>
            </a:r>
            <a:r>
              <a:rPr lang="ko-KR" altLang="en-US" sz="1000" dirty="0" smtClean="0">
                <a:solidFill>
                  <a:srgbClr val="FF0000"/>
                </a:solidFill>
                <a:latin typeface="+mj-lt"/>
              </a:rPr>
              <a:t>울릉도</a:t>
            </a:r>
            <a:r>
              <a:rPr lang="en-US" altLang="ko-KR" sz="1000" dirty="0" smtClean="0">
                <a:solidFill>
                  <a:srgbClr val="FF0000"/>
                </a:solidFill>
                <a:latin typeface="+mj-lt"/>
              </a:rPr>
              <a:t>)</a:t>
            </a:r>
            <a:r>
              <a:rPr lang="ko-KR" altLang="en-US" sz="1000" dirty="0" smtClean="0">
                <a:solidFill>
                  <a:srgbClr val="FF0000"/>
                </a:solidFill>
                <a:latin typeface="+mj-lt"/>
              </a:rPr>
              <a:t>는 </a:t>
            </a:r>
            <a:r>
              <a:rPr lang="ko-KR" altLang="en-US" sz="1000" dirty="0" err="1" smtClean="0">
                <a:solidFill>
                  <a:srgbClr val="FF0000"/>
                </a:solidFill>
                <a:latin typeface="+mj-lt"/>
              </a:rPr>
              <a:t>돗토리</a:t>
            </a:r>
            <a:r>
              <a:rPr lang="ko-KR" altLang="en-US" sz="1000" dirty="0" smtClean="0">
                <a:solidFill>
                  <a:srgbClr val="FF0000"/>
                </a:solidFill>
                <a:latin typeface="+mj-lt"/>
              </a:rPr>
              <a:t> 현에 </a:t>
            </a:r>
            <a:endParaRPr lang="en-US" altLang="ko-KR" sz="1000" dirty="0" smtClean="0">
              <a:solidFill>
                <a:srgbClr val="FF0000"/>
              </a:solidFill>
              <a:latin typeface="+mj-lt"/>
            </a:endParaRPr>
          </a:p>
          <a:p>
            <a:r>
              <a:rPr lang="ko-KR" altLang="en-US" sz="1000" dirty="0" smtClean="0">
                <a:solidFill>
                  <a:srgbClr val="FF0000"/>
                </a:solidFill>
                <a:latin typeface="+mj-lt"/>
              </a:rPr>
              <a:t>속하는 섬이 아닙니다</a:t>
            </a:r>
            <a:r>
              <a:rPr lang="en-US" altLang="ko-KR" sz="1000" dirty="0" smtClean="0">
                <a:solidFill>
                  <a:srgbClr val="FF0000"/>
                </a:solidFill>
                <a:latin typeface="+mj-lt"/>
              </a:rPr>
              <a:t>.”</a:t>
            </a:r>
            <a:endParaRPr lang="ko-KR" altLang="en-US" sz="100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68" name="직선 화살표 연결선 67"/>
          <p:cNvCxnSpPr/>
          <p:nvPr/>
        </p:nvCxnSpPr>
        <p:spPr>
          <a:xfrm>
            <a:off x="9565924" y="2985058"/>
            <a:ext cx="6048" cy="16864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그림 6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2094" y="4811600"/>
            <a:ext cx="750679" cy="590455"/>
          </a:xfrm>
          <a:prstGeom prst="rect">
            <a:avLst/>
          </a:prstGeom>
        </p:spPr>
      </p:pic>
      <p:sp>
        <p:nvSpPr>
          <p:cNvPr id="66" name="직사각형 65"/>
          <p:cNvSpPr/>
          <p:nvPr/>
        </p:nvSpPr>
        <p:spPr>
          <a:xfrm>
            <a:off x="8312324" y="4717048"/>
            <a:ext cx="215897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>
                <a:solidFill>
                  <a:srgbClr val="FF0000"/>
                </a:solidFill>
              </a:rPr>
              <a:t>조선국 교제시말 내탐서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(1870)</a:t>
            </a:r>
          </a:p>
          <a:p>
            <a:r>
              <a:rPr lang="en-US" altLang="ko-KR" sz="1000" dirty="0" smtClean="0">
                <a:solidFill>
                  <a:srgbClr val="FF0000"/>
                </a:solidFill>
              </a:rPr>
              <a:t>: </a:t>
            </a:r>
            <a:r>
              <a:rPr lang="ko-KR" altLang="en-US" sz="1000" dirty="0" smtClean="0">
                <a:solidFill>
                  <a:srgbClr val="FF0000"/>
                </a:solidFill>
              </a:rPr>
              <a:t>마지막 항목에 울릉도와 독도가 조선의 영토임을 염탐한 내용 정리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  <p:cxnSp>
        <p:nvCxnSpPr>
          <p:cNvPr id="75" name="직선 화살표 연결선 74"/>
          <p:cNvCxnSpPr/>
          <p:nvPr/>
        </p:nvCxnSpPr>
        <p:spPr>
          <a:xfrm flipH="1" flipV="1">
            <a:off x="8054357" y="1133666"/>
            <a:ext cx="20763" cy="1840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직사각형 69"/>
          <p:cNvSpPr/>
          <p:nvPr/>
        </p:nvSpPr>
        <p:spPr>
          <a:xfrm>
            <a:off x="7835387" y="310207"/>
            <a:ext cx="241753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>
                <a:solidFill>
                  <a:srgbClr val="FF0000"/>
                </a:solidFill>
              </a:rPr>
              <a:t>죽도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1000" b="1" dirty="0" smtClean="0">
                <a:solidFill>
                  <a:srgbClr val="FF0000"/>
                </a:solidFill>
              </a:rPr>
              <a:t>울릉도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) </a:t>
            </a:r>
            <a:r>
              <a:rPr lang="ko-KR" altLang="en-US" sz="1000" b="1" dirty="0" smtClean="0">
                <a:solidFill>
                  <a:srgbClr val="FF0000"/>
                </a:solidFill>
              </a:rPr>
              <a:t>도해 금지령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(1696)</a:t>
            </a:r>
          </a:p>
          <a:p>
            <a:r>
              <a:rPr lang="en-US" altLang="ko-KR" sz="1000" dirty="0" smtClean="0">
                <a:solidFill>
                  <a:srgbClr val="FF0000"/>
                </a:solidFill>
              </a:rPr>
              <a:t>: </a:t>
            </a:r>
            <a:r>
              <a:rPr lang="ko-KR" altLang="en-US" sz="1000" dirty="0" smtClean="0">
                <a:solidFill>
                  <a:srgbClr val="FF0000"/>
                </a:solidFill>
              </a:rPr>
              <a:t>일본 정부는 죽도</a:t>
            </a:r>
            <a:r>
              <a:rPr lang="en-US" altLang="ko-KR" sz="1000" dirty="0" smtClean="0">
                <a:solidFill>
                  <a:srgbClr val="FF0000"/>
                </a:solidFill>
              </a:rPr>
              <a:t>(</a:t>
            </a:r>
            <a:r>
              <a:rPr lang="ko-KR" altLang="en-US" sz="1000" dirty="0" smtClean="0">
                <a:solidFill>
                  <a:srgbClr val="FF0000"/>
                </a:solidFill>
              </a:rPr>
              <a:t>울릉도</a:t>
            </a:r>
            <a:r>
              <a:rPr lang="en-US" altLang="ko-KR" sz="1000" dirty="0" smtClean="0">
                <a:solidFill>
                  <a:srgbClr val="FF0000"/>
                </a:solidFill>
              </a:rPr>
              <a:t>)</a:t>
            </a:r>
            <a:r>
              <a:rPr lang="ko-KR" altLang="en-US" sz="1000" dirty="0" smtClean="0">
                <a:solidFill>
                  <a:srgbClr val="FF0000"/>
                </a:solidFill>
              </a:rPr>
              <a:t>와 송도</a:t>
            </a:r>
            <a:r>
              <a:rPr lang="en-US" altLang="ko-KR" sz="1000" dirty="0" smtClean="0">
                <a:solidFill>
                  <a:srgbClr val="FF0000"/>
                </a:solidFill>
              </a:rPr>
              <a:t>(</a:t>
            </a:r>
            <a:r>
              <a:rPr lang="ko-KR" altLang="en-US" sz="1000" dirty="0" smtClean="0">
                <a:solidFill>
                  <a:srgbClr val="FF0000"/>
                </a:solidFill>
              </a:rPr>
              <a:t>독도</a:t>
            </a:r>
            <a:r>
              <a:rPr lang="en-US" altLang="ko-KR" sz="1000" dirty="0" smtClean="0">
                <a:solidFill>
                  <a:srgbClr val="FF0000"/>
                </a:solidFill>
              </a:rPr>
              <a:t>)</a:t>
            </a:r>
            <a:r>
              <a:rPr lang="ko-KR" altLang="en-US" sz="1000" dirty="0" smtClean="0">
                <a:solidFill>
                  <a:srgbClr val="FF0000"/>
                </a:solidFill>
              </a:rPr>
              <a:t>가 조선의 영토라는 것을 알고 있다는 것과 일본 어민들이 울릉도에 드나드는 것을 금지한다는 것이 공식 입장  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  <p:pic>
        <p:nvPicPr>
          <p:cNvPr id="71" name="그림 7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441" y="1139672"/>
            <a:ext cx="1794862" cy="960251"/>
          </a:xfrm>
          <a:prstGeom prst="rect">
            <a:avLst/>
          </a:prstGeom>
        </p:spPr>
      </p:pic>
      <p:cxnSp>
        <p:nvCxnSpPr>
          <p:cNvPr id="76" name="직선 화살표 연결선 75"/>
          <p:cNvCxnSpPr/>
          <p:nvPr/>
        </p:nvCxnSpPr>
        <p:spPr>
          <a:xfrm flipV="1">
            <a:off x="9950025" y="2161908"/>
            <a:ext cx="683398" cy="7395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직사각형 80"/>
          <p:cNvSpPr/>
          <p:nvPr/>
        </p:nvSpPr>
        <p:spPr>
          <a:xfrm>
            <a:off x="1551632" y="6030467"/>
            <a:ext cx="10592556" cy="13465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직사각형 81"/>
          <p:cNvSpPr/>
          <p:nvPr/>
        </p:nvSpPr>
        <p:spPr>
          <a:xfrm>
            <a:off x="12080723" y="5813588"/>
            <a:ext cx="107092" cy="5684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직사각형 84"/>
          <p:cNvSpPr/>
          <p:nvPr/>
        </p:nvSpPr>
        <p:spPr>
          <a:xfrm>
            <a:off x="1613335" y="6222715"/>
            <a:ext cx="691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1943</a:t>
            </a:r>
            <a:endParaRPr lang="ko-KR" altLang="en-US" dirty="0"/>
          </a:p>
        </p:txBody>
      </p:sp>
      <p:sp>
        <p:nvSpPr>
          <p:cNvPr id="86" name="직사각형 85"/>
          <p:cNvSpPr/>
          <p:nvPr/>
        </p:nvSpPr>
        <p:spPr>
          <a:xfrm>
            <a:off x="1509579" y="5101336"/>
            <a:ext cx="133991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/>
              <a:t>카이로 선언</a:t>
            </a:r>
            <a:endParaRPr lang="en-US" altLang="ko-KR" sz="1000" b="1" dirty="0" smtClean="0"/>
          </a:p>
          <a:p>
            <a:r>
              <a:rPr lang="en-US" altLang="ko-KR" sz="1000" dirty="0" smtClean="0"/>
              <a:t>: ”</a:t>
            </a:r>
            <a:r>
              <a:rPr lang="ko-KR" altLang="en-US" sz="1000" dirty="0" smtClean="0"/>
              <a:t>일본이 폭력 및 탐욕으로 빼앗은 일체의 지역에서 모두 물러나야 한다</a:t>
            </a:r>
            <a:r>
              <a:rPr lang="en-US" altLang="ko-KR" sz="1000" dirty="0" smtClean="0"/>
              <a:t>.”</a:t>
            </a:r>
            <a:endParaRPr lang="ko-KR" altLang="en-US" sz="1000" dirty="0"/>
          </a:p>
        </p:txBody>
      </p:sp>
      <p:sp>
        <p:nvSpPr>
          <p:cNvPr id="87" name="직사각형 86"/>
          <p:cNvSpPr/>
          <p:nvPr/>
        </p:nvSpPr>
        <p:spPr>
          <a:xfrm>
            <a:off x="2978060" y="6216594"/>
            <a:ext cx="691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1945</a:t>
            </a:r>
            <a:endParaRPr lang="ko-KR" altLang="en-US" dirty="0"/>
          </a:p>
        </p:txBody>
      </p:sp>
      <p:sp>
        <p:nvSpPr>
          <p:cNvPr id="88" name="직사각형 87"/>
          <p:cNvSpPr/>
          <p:nvPr/>
        </p:nvSpPr>
        <p:spPr>
          <a:xfrm>
            <a:off x="2949661" y="5257681"/>
            <a:ext cx="12021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/>
              <a:t>포츠담 선언</a:t>
            </a:r>
            <a:endParaRPr lang="en-US" altLang="ko-KR" sz="1000" b="1" dirty="0" smtClean="0"/>
          </a:p>
          <a:p>
            <a:r>
              <a:rPr lang="en-US" altLang="ko-KR" sz="1000" dirty="0" smtClean="0"/>
              <a:t>: </a:t>
            </a:r>
            <a:r>
              <a:rPr lang="ko-KR" altLang="en-US" sz="1000" dirty="0" smtClean="0"/>
              <a:t>카이로 선언</a:t>
            </a:r>
            <a:endParaRPr lang="en-US" altLang="ko-KR" sz="1000" dirty="0" smtClean="0"/>
          </a:p>
          <a:p>
            <a:r>
              <a:rPr lang="ko-KR" altLang="en-US" sz="1000" dirty="0" smtClean="0"/>
              <a:t>조항을 이행하고</a:t>
            </a:r>
            <a:r>
              <a:rPr lang="en-US" altLang="ko-KR" sz="1000" dirty="0"/>
              <a:t> </a:t>
            </a:r>
            <a:r>
              <a:rPr lang="ko-KR" altLang="en-US" sz="1000" dirty="0" smtClean="0"/>
              <a:t>일본은 이를 승낙</a:t>
            </a:r>
            <a:endParaRPr lang="en-US" altLang="ko-KR" sz="1000" dirty="0" smtClean="0"/>
          </a:p>
        </p:txBody>
      </p:sp>
      <p:sp>
        <p:nvSpPr>
          <p:cNvPr id="89" name="직사각형 88"/>
          <p:cNvSpPr/>
          <p:nvPr/>
        </p:nvSpPr>
        <p:spPr>
          <a:xfrm>
            <a:off x="5048453" y="6218371"/>
            <a:ext cx="691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1946</a:t>
            </a:r>
            <a:endParaRPr lang="ko-KR" altLang="en-US" dirty="0"/>
          </a:p>
        </p:txBody>
      </p:sp>
      <p:sp>
        <p:nvSpPr>
          <p:cNvPr id="90" name="직사각형 89"/>
          <p:cNvSpPr/>
          <p:nvPr/>
        </p:nvSpPr>
        <p:spPr>
          <a:xfrm>
            <a:off x="4303742" y="5565457"/>
            <a:ext cx="26040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/>
              <a:t>연합군 최고사령관 각서 제</a:t>
            </a:r>
            <a:r>
              <a:rPr lang="en-US" altLang="ko-KR" sz="1000" b="1" dirty="0" smtClean="0"/>
              <a:t>677</a:t>
            </a:r>
            <a:r>
              <a:rPr lang="ko-KR" altLang="en-US" sz="1000" b="1" dirty="0" smtClean="0"/>
              <a:t>호 </a:t>
            </a:r>
            <a:endParaRPr lang="en-US" altLang="ko-KR" sz="1000" b="1" dirty="0" smtClean="0"/>
          </a:p>
          <a:p>
            <a:r>
              <a:rPr lang="en-US" altLang="ko-KR" sz="1000" dirty="0" smtClean="0"/>
              <a:t>: </a:t>
            </a:r>
            <a:r>
              <a:rPr lang="ko-KR" altLang="en-US" sz="1000" dirty="0" smtClean="0"/>
              <a:t>울릉도와 독도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제주도 한국 영토로 분류</a:t>
            </a:r>
            <a:endParaRPr lang="en-US" altLang="ko-KR" sz="1000" dirty="0"/>
          </a:p>
        </p:txBody>
      </p:sp>
      <p:sp>
        <p:nvSpPr>
          <p:cNvPr id="91" name="직사각형 90"/>
          <p:cNvSpPr/>
          <p:nvPr/>
        </p:nvSpPr>
        <p:spPr>
          <a:xfrm>
            <a:off x="7223140" y="6211961"/>
            <a:ext cx="691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1951</a:t>
            </a:r>
            <a:endParaRPr lang="ko-KR" altLang="en-US" dirty="0"/>
          </a:p>
        </p:txBody>
      </p:sp>
      <p:sp>
        <p:nvSpPr>
          <p:cNvPr id="92" name="직사각형 91"/>
          <p:cNvSpPr/>
          <p:nvPr/>
        </p:nvSpPr>
        <p:spPr>
          <a:xfrm>
            <a:off x="6907798" y="5406349"/>
            <a:ext cx="496802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000" b="1" dirty="0" smtClean="0"/>
              <a:t>샌프란시스코 강화 조약 최종 초안</a:t>
            </a:r>
            <a:endParaRPr lang="en-US" altLang="ko-KR" sz="1000" b="1" dirty="0" smtClean="0"/>
          </a:p>
          <a:p>
            <a:r>
              <a:rPr lang="en-US" altLang="ko-KR" sz="1000" dirty="0" smtClean="0"/>
              <a:t>: “</a:t>
            </a:r>
            <a:r>
              <a:rPr lang="ko-KR" altLang="en-US" sz="1000" dirty="0" smtClean="0"/>
              <a:t>일본은 한국의 독립을 승인하고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제주도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거문도 및 울릉도를 포함한 한국에 대한 </a:t>
            </a:r>
            <a:endParaRPr lang="en-US" altLang="ko-KR" sz="1000" dirty="0" smtClean="0"/>
          </a:p>
          <a:p>
            <a:r>
              <a:rPr lang="ko-KR" altLang="en-US" sz="1000" dirty="0" smtClean="0"/>
              <a:t>모든 권리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권원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그리고 청구권을 포기한다</a:t>
            </a:r>
            <a:r>
              <a:rPr lang="en-US" altLang="ko-KR" sz="1000" dirty="0" smtClean="0"/>
              <a:t>.”</a:t>
            </a:r>
            <a:endParaRPr lang="ko-KR" altLang="en-US" sz="1000" dirty="0"/>
          </a:p>
        </p:txBody>
      </p:sp>
      <p:sp>
        <p:nvSpPr>
          <p:cNvPr id="8" name="직사각형 7"/>
          <p:cNvSpPr/>
          <p:nvPr/>
        </p:nvSpPr>
        <p:spPr>
          <a:xfrm>
            <a:off x="107091" y="2913879"/>
            <a:ext cx="12080723" cy="14235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118099" y="303358"/>
            <a:ext cx="50674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 smtClean="0">
                <a:latin typeface="Matura MT Script Capitals" panose="03020802060602070202" pitchFamily="66" charset="0"/>
                <a:ea typeface="THE큐트래빗" panose="02020503020101020101" pitchFamily="18" charset="-127"/>
                <a:cs typeface="THE큐트래빗" panose="02020503020101020101" pitchFamily="18" charset="-127"/>
              </a:rPr>
              <a:t>History of </a:t>
            </a:r>
            <a:r>
              <a:rPr lang="en-US" altLang="ko-KR" sz="4000" dirty="0" err="1" smtClean="0">
                <a:latin typeface="Matura MT Script Capitals" panose="03020802060602070202" pitchFamily="66" charset="0"/>
                <a:ea typeface="THE큐트래빗" panose="02020503020101020101" pitchFamily="18" charset="-127"/>
                <a:cs typeface="THE큐트래빗" panose="02020503020101020101" pitchFamily="18" charset="-127"/>
              </a:rPr>
              <a:t>Dokdo</a:t>
            </a:r>
            <a:endParaRPr lang="en-US" altLang="ko-KR" sz="4000" dirty="0" smtClean="0">
              <a:latin typeface="Matura MT Script Capitals" panose="03020802060602070202" pitchFamily="66" charset="0"/>
              <a:ea typeface="THE큐트래빗" panose="02020503020101020101" pitchFamily="18" charset="-127"/>
              <a:cs typeface="THE큐트래빗" panose="02020503020101020101" pitchFamily="18" charset="-127"/>
            </a:endParaRPr>
          </a:p>
          <a:p>
            <a:pPr algn="r"/>
            <a:r>
              <a:rPr lang="en-US" altLang="ko-KR" sz="2000" dirty="0" smtClean="0">
                <a:latin typeface="Matura MT Script Capitals" panose="03020802060602070202" pitchFamily="66" charset="0"/>
                <a:ea typeface="THE큐트래빗" panose="02020503020101020101" pitchFamily="18" charset="-127"/>
                <a:cs typeface="THE큐트래빗" panose="02020503020101020101" pitchFamily="18" charset="-127"/>
              </a:rPr>
              <a:t>- Made by </a:t>
            </a:r>
            <a:r>
              <a:rPr lang="ko-KR" altLang="en-US" sz="2000" dirty="0" smtClean="0">
                <a:latin typeface="Matura MT Script Capitals" panose="03020802060602070202" pitchFamily="66" charset="0"/>
                <a:ea typeface="THE큐트래빗" panose="02020503020101020101" pitchFamily="18" charset="-127"/>
                <a:cs typeface="THE큐트래빗" panose="02020503020101020101" pitchFamily="18" charset="-127"/>
              </a:rPr>
              <a:t>십이오</a:t>
            </a:r>
            <a:r>
              <a:rPr lang="en-US" altLang="ko-KR" sz="2000" dirty="0" smtClean="0">
                <a:latin typeface="Matura MT Script Capitals" panose="03020802060602070202" pitchFamily="66" charset="0"/>
                <a:ea typeface="THE큐트래빗" panose="02020503020101020101" pitchFamily="18" charset="-127"/>
                <a:cs typeface="THE큐트래빗" panose="02020503020101020101" pitchFamily="18" charset="-127"/>
              </a:rPr>
              <a:t>(10.25)</a:t>
            </a:r>
            <a:endParaRPr lang="ko-KR" altLang="en-US" sz="2000" dirty="0">
              <a:latin typeface="Matura MT Script Capitals" panose="03020802060602070202" pitchFamily="66" charset="0"/>
              <a:ea typeface="THE큐트래빗" panose="02020503020101020101" pitchFamily="18" charset="-127"/>
              <a:cs typeface="THE큐트래빗" panose="020205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15648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316</Words>
  <Application>Microsoft Office PowerPoint</Application>
  <PresentationFormat>와이드스크린</PresentationFormat>
  <Paragraphs>47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THE큐트래빗</vt:lpstr>
      <vt:lpstr>맑은 고딕</vt:lpstr>
      <vt:lpstr>Arial</vt:lpstr>
      <vt:lpstr>Matura MT Script Capitals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단양고</cp:lastModifiedBy>
  <cp:revision>18</cp:revision>
  <dcterms:created xsi:type="dcterms:W3CDTF">2018-06-17T11:46:19Z</dcterms:created>
  <dcterms:modified xsi:type="dcterms:W3CDTF">2018-07-16T02:00:48Z</dcterms:modified>
</cp:coreProperties>
</file>