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 horzBarState="maximized">
    <p:restoredLeft sz="15079"/>
    <p:restoredTop sz="94660"/>
  </p:normalViewPr>
  <p:slideViewPr>
    <p:cSldViewPr snapToGrid="0">
      <p:cViewPr varScale="1">
        <p:scale>
          <a:sx n="86" d="100"/>
          <a:sy n="86" d="100"/>
        </p:scale>
        <p:origin x="1171" y="72"/>
      </p:cViewPr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theme" Target="theme/theme1.xml"  /><Relationship Id="rId11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presProps" Target="presProps.xml"  /><Relationship Id="rId9" Type="http://schemas.openxmlformats.org/officeDocument/2006/relationships/viewProps" Target="viewProp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FBE5-6578-40F6-BEF5-F3F4727F6F53}" type="datetimeFigureOut">
              <a:rPr lang="ko-KR" altLang="en-US" smtClean="0"/>
              <a:t>2018-04-08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F39C-AB9F-4AD9-82BE-C99F671296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6098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FBE5-6578-40F6-BEF5-F3F4727F6F53}" type="datetimeFigureOut">
              <a:rPr lang="ko-KR" altLang="en-US" smtClean="0"/>
              <a:t>2018-04-08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F39C-AB9F-4AD9-82BE-C99F671296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6881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FBE5-6578-40F6-BEF5-F3F4727F6F53}" type="datetimeFigureOut">
              <a:rPr lang="ko-KR" altLang="en-US" smtClean="0"/>
              <a:t>2018-04-08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F39C-AB9F-4AD9-82BE-C99F671296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9126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FBE5-6578-40F6-BEF5-F3F4727F6F53}" type="datetimeFigureOut">
              <a:rPr lang="ko-KR" altLang="en-US" smtClean="0"/>
              <a:t>2018-04-08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F39C-AB9F-4AD9-82BE-C99F671296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32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FBE5-6578-40F6-BEF5-F3F4727F6F53}" type="datetimeFigureOut">
              <a:rPr lang="ko-KR" altLang="en-US" smtClean="0"/>
              <a:t>2018-04-08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F39C-AB9F-4AD9-82BE-C99F671296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0027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FBE5-6578-40F6-BEF5-F3F4727F6F53}" type="datetimeFigureOut">
              <a:rPr lang="ko-KR" altLang="en-US" smtClean="0"/>
              <a:t>2018-04-08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F39C-AB9F-4AD9-82BE-C99F671296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8085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FBE5-6578-40F6-BEF5-F3F4727F6F53}" type="datetimeFigureOut">
              <a:rPr lang="ko-KR" altLang="en-US" smtClean="0"/>
              <a:t>2018-04-08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F39C-AB9F-4AD9-82BE-C99F671296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319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FBE5-6578-40F6-BEF5-F3F4727F6F53}" type="datetimeFigureOut">
              <a:rPr lang="ko-KR" altLang="en-US" smtClean="0"/>
              <a:t>2018-04-08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F39C-AB9F-4AD9-82BE-C99F671296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4335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FBE5-6578-40F6-BEF5-F3F4727F6F53}" type="datetimeFigureOut">
              <a:rPr lang="ko-KR" altLang="en-US" smtClean="0"/>
              <a:t>2018-04-08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F39C-AB9F-4AD9-82BE-C99F671296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5626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FBE5-6578-40F6-BEF5-F3F4727F6F53}" type="datetimeFigureOut">
              <a:rPr lang="ko-KR" altLang="en-US" smtClean="0"/>
              <a:t>2018-04-08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F39C-AB9F-4AD9-82BE-C99F671296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132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FBE5-6578-40F6-BEF5-F3F4727F6F53}" type="datetimeFigureOut">
              <a:rPr lang="ko-KR" altLang="en-US" smtClean="0"/>
              <a:t>2018-04-08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F39C-AB9F-4AD9-82BE-C99F671296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4943696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8FBE5-6578-40F6-BEF5-F3F4727F6F53}" type="datetimeFigureOut">
              <a:rPr lang="ko-KR" altLang="en-US" smtClean="0"/>
              <a:t>2018-04-08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3F39C-AB9F-4AD9-82BE-C99F6712969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1297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2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2.pn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86DC982-2325-4043-BF03-4EDC14455B9F}"/>
              </a:ext>
            </a:extLst>
          </p:cNvPr>
          <p:cNvSpPr txBox="1"/>
          <p:nvPr/>
        </p:nvSpPr>
        <p:spPr>
          <a:xfrm>
            <a:off x="6310544" y="266169"/>
            <a:ext cx="35954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210 상상공작소 L" panose="02020603020101020101" pitchFamily="18" charset="-127"/>
                <a:ea typeface="210 상상공작소 L" panose="02020603020101020101" pitchFamily="18" charset="-127"/>
              </a:rPr>
              <a:t>#</a:t>
            </a:r>
            <a:r>
              <a:rPr lang="en-US" altLang="ko-KR" sz="66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210 상상공작소 L" panose="02020603020101020101" pitchFamily="18" charset="-127"/>
                <a:ea typeface="210 상상공작소 L" panose="02020603020101020101" pitchFamily="18" charset="-127"/>
              </a:rPr>
              <a:t> </a:t>
            </a:r>
            <a:r>
              <a:rPr lang="ko-KR" altLang="en-US" sz="6600" dirty="0">
                <a:solidFill>
                  <a:schemeClr val="bg1"/>
                </a:solidFill>
                <a:latin typeface="210 상상공작소 L" panose="02020603020101020101" pitchFamily="18" charset="-127"/>
                <a:ea typeface="210 상상공작소 L" panose="02020603020101020101" pitchFamily="18" charset="-127"/>
              </a:rPr>
              <a:t>독 도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40AC0F-D29F-491D-9C2C-1363737963F1}"/>
              </a:ext>
            </a:extLst>
          </p:cNvPr>
          <p:cNvSpPr txBox="1"/>
          <p:nvPr/>
        </p:nvSpPr>
        <p:spPr>
          <a:xfrm>
            <a:off x="5852160" y="1454573"/>
            <a:ext cx="4053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당신은 독도에 대해 얼마나 아시나요</a:t>
            </a:r>
            <a:r>
              <a:rPr lang="en-US" altLang="ko-KR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?</a:t>
            </a:r>
          </a:p>
          <a:p>
            <a:r>
              <a:rPr lang="ko-KR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막연하게 </a:t>
            </a:r>
            <a:r>
              <a:rPr lang="en-US" altLang="ko-KR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‘</a:t>
            </a:r>
            <a:r>
              <a:rPr lang="ko-KR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우리땅</a:t>
            </a:r>
            <a:r>
              <a:rPr lang="en-US" altLang="ko-KR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’</a:t>
            </a:r>
            <a:r>
              <a:rPr lang="ko-KR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이라고만 생각할 뿐</a:t>
            </a:r>
            <a:endParaRPr lang="en-US" altLang="ko-KR" dirty="0">
              <a:solidFill>
                <a:schemeClr val="accent4">
                  <a:lumMod val="40000"/>
                  <a:lumOff val="60000"/>
                </a:schemeClr>
              </a:solidFill>
              <a:latin typeface="1훈새마을운동 R" panose="02020603020101020101" pitchFamily="18" charset="-127"/>
              <a:ea typeface="1훈새마을운동 R" panose="02020603020101020101" pitchFamily="18" charset="-127"/>
            </a:endParaRPr>
          </a:p>
          <a:p>
            <a:r>
              <a:rPr lang="ko-KR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정확한 이유를 아는 분은 드뭅니다</a:t>
            </a:r>
            <a:r>
              <a:rPr lang="en-US" altLang="ko-KR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.</a:t>
            </a:r>
          </a:p>
          <a:p>
            <a:r>
              <a:rPr lang="ko-KR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일본에 감정적 대응이 아닌</a:t>
            </a:r>
            <a:r>
              <a:rPr lang="en-US" altLang="ko-KR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 </a:t>
            </a:r>
            <a:r>
              <a:rPr lang="ko-KR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논리적 접근이 중요합니다</a:t>
            </a:r>
            <a:r>
              <a:rPr lang="en-US" altLang="ko-KR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. </a:t>
            </a:r>
            <a:r>
              <a:rPr lang="ko-KR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우리 영토</a:t>
            </a:r>
            <a:r>
              <a:rPr lang="en-US" altLang="ko-KR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ko-KR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우리가 지켜야 합니다</a:t>
            </a:r>
            <a:r>
              <a:rPr lang="en-US" altLang="ko-KR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.</a:t>
            </a:r>
            <a:endParaRPr lang="ko-KR" altLang="en-US" dirty="0">
              <a:solidFill>
                <a:schemeClr val="accent4">
                  <a:lumMod val="40000"/>
                  <a:lumOff val="60000"/>
                </a:schemeClr>
              </a:solidFill>
              <a:latin typeface="1훈새마을운동 R" panose="02020603020101020101" pitchFamily="18" charset="-127"/>
              <a:ea typeface="1훈새마을운동 R" panose="02020603020101020101" pitchFamily="18" charset="-127"/>
            </a:endParaRPr>
          </a:p>
        </p:txBody>
      </p: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CEC3A5A7-5A83-435C-A729-6BF913B75FDA}"/>
              </a:ext>
            </a:extLst>
          </p:cNvPr>
          <p:cNvGrpSpPr/>
          <p:nvPr/>
        </p:nvGrpSpPr>
        <p:grpSpPr>
          <a:xfrm>
            <a:off x="997648" y="3231841"/>
            <a:ext cx="310954" cy="569696"/>
            <a:chOff x="1772732" y="3050316"/>
            <a:chExt cx="306003" cy="545459"/>
          </a:xfrm>
        </p:grpSpPr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CFB25D4D-1E25-4EA2-B55A-9F1ACC1206EB}"/>
                </a:ext>
              </a:extLst>
            </p:cNvPr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" name="1/2 액자 34">
              <a:extLst>
                <a:ext uri="{FF2B5EF4-FFF2-40B4-BE49-F238E27FC236}">
                  <a16:creationId xmlns:a16="http://schemas.microsoft.com/office/drawing/2014/main" id="{94ADE057-51F5-4A5D-ADD4-0A67E4BD2B38}"/>
                </a:ext>
              </a:extLst>
            </p:cNvPr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5DDFE61-130D-46A8-8EEA-03FBB189130F}"/>
              </a:ext>
            </a:extLst>
          </p:cNvPr>
          <p:cNvSpPr txBox="1"/>
          <p:nvPr/>
        </p:nvSpPr>
        <p:spPr>
          <a:xfrm>
            <a:off x="1299376" y="3476270"/>
            <a:ext cx="3653624" cy="385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역사적 사실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FD935D0-41CB-4FD9-B617-07AB46A3B4F5}"/>
              </a:ext>
            </a:extLst>
          </p:cNvPr>
          <p:cNvSpPr txBox="1"/>
          <p:nvPr/>
        </p:nvSpPr>
        <p:spPr>
          <a:xfrm>
            <a:off x="654240" y="3898598"/>
            <a:ext cx="29419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[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삼국사기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/1145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년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] 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등 다수의 옛 문헌과 지도에서 독도는 대한민국의   고유 영토라는 사실이 확인되고 있으며 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1877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년 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3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월 당시 일본의 최고 행정기관인 태정에서는 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“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독도는 일본과는 관계가 없음을 </a:t>
            </a:r>
          </a:p>
          <a:p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명심할 </a:t>
            </a:r>
            <a:r>
              <a:rPr lang="ko-KR" altLang="en-US" sz="1600" dirty="0" err="1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것”이라는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지시를 내무성에 </a:t>
            </a:r>
          </a:p>
          <a:p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내렸다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. 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</a:t>
            </a:r>
          </a:p>
        </p:txBody>
      </p: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F02D213C-0302-4BF2-923F-0CA537F88F64}"/>
              </a:ext>
            </a:extLst>
          </p:cNvPr>
          <p:cNvGrpSpPr/>
          <p:nvPr/>
        </p:nvGrpSpPr>
        <p:grpSpPr>
          <a:xfrm>
            <a:off x="3862768" y="3198443"/>
            <a:ext cx="310954" cy="569696"/>
            <a:chOff x="1772732" y="3050316"/>
            <a:chExt cx="306003" cy="545459"/>
          </a:xfrm>
        </p:grpSpPr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7EE59FF0-DA78-4AD6-91F4-0A9CE9AF6F22}"/>
                </a:ext>
              </a:extLst>
            </p:cNvPr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9" name="1/2 액자 38">
              <a:extLst>
                <a:ext uri="{FF2B5EF4-FFF2-40B4-BE49-F238E27FC236}">
                  <a16:creationId xmlns:a16="http://schemas.microsoft.com/office/drawing/2014/main" id="{1F7336D3-30C4-4AA8-839A-DCCA0AA6252E}"/>
                </a:ext>
              </a:extLst>
            </p:cNvPr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906FE68D-1861-4926-BC3B-BED70E630102}"/>
              </a:ext>
            </a:extLst>
          </p:cNvPr>
          <p:cNvSpPr txBox="1"/>
          <p:nvPr/>
        </p:nvSpPr>
        <p:spPr>
          <a:xfrm>
            <a:off x="6736100" y="3397024"/>
            <a:ext cx="365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국제법적 사실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EA7F087-D4ED-4D1C-B002-13553D5CA935}"/>
              </a:ext>
            </a:extLst>
          </p:cNvPr>
          <p:cNvSpPr txBox="1"/>
          <p:nvPr/>
        </p:nvSpPr>
        <p:spPr>
          <a:xfrm>
            <a:off x="5990220" y="3880410"/>
            <a:ext cx="36536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조선이 대한제국으로 바뀐 후에도 우리나라는 독도에 대한 주권을 명확히 하고 있었습니다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.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일본은 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1904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년 대한제국에 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'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한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·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일 의정서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' 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체결을 강요하여 러일 전쟁의 수행을 위해 자국이 필요로 하는 한국 영토를 자유롭게 사용할 수 있도록 하였고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이와 같은 목적으로 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1905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년 </a:t>
            </a:r>
            <a:r>
              <a:rPr lang="ko-KR" altLang="en-US" sz="1600" dirty="0" err="1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시마네현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고시 제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40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호를 통해 독도를 자국 영토로 편입한다고 주장한 것입니다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. 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이는 명백한 주권 침탈 행위이며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그로 인해 획득하였다고 주장한 영토는 국제법적으로 무효입니다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A63BB4D-A51E-47EA-A283-C483AEBE755F}"/>
              </a:ext>
            </a:extLst>
          </p:cNvPr>
          <p:cNvSpPr txBox="1"/>
          <p:nvPr/>
        </p:nvSpPr>
        <p:spPr>
          <a:xfrm>
            <a:off x="4144778" y="3476270"/>
            <a:ext cx="1700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지리적 사실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DB01D6E-DB66-43FE-8DB6-58B029038AF4}"/>
              </a:ext>
            </a:extLst>
          </p:cNvPr>
          <p:cNvSpPr txBox="1"/>
          <p:nvPr/>
        </p:nvSpPr>
        <p:spPr>
          <a:xfrm>
            <a:off x="3499643" y="3898598"/>
            <a:ext cx="28101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독도는 지리적으로 울릉도의 일부로 인식되어 왔는데 이는 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'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세종실록지리지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’</a:t>
            </a:r>
            <a:r>
              <a:rPr lang="ko-KR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등 고문서를 통해서도 확인이 가능합니다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.</a:t>
            </a:r>
            <a:endParaRPr lang="ko-KR" altLang="en-US" sz="1600" dirty="0">
              <a:solidFill>
                <a:schemeClr val="bg1"/>
              </a:solidFill>
              <a:latin typeface="1훈새마을운동 R" panose="02020603020101020101" pitchFamily="18" charset="-127"/>
              <a:ea typeface="1훈새마을운동 R" panose="02020603020101020101" pitchFamily="18" charset="-127"/>
            </a:endParaRPr>
          </a:p>
        </p:txBody>
      </p: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4F3B6809-470F-4848-B06E-B2BC9E13E83B}"/>
              </a:ext>
            </a:extLst>
          </p:cNvPr>
          <p:cNvGrpSpPr/>
          <p:nvPr/>
        </p:nvGrpSpPr>
        <p:grpSpPr>
          <a:xfrm>
            <a:off x="6362730" y="3188283"/>
            <a:ext cx="310954" cy="569696"/>
            <a:chOff x="1772732" y="3050316"/>
            <a:chExt cx="306003" cy="545459"/>
          </a:xfrm>
        </p:grpSpPr>
        <p:sp>
          <p:nvSpPr>
            <p:cNvPr id="57" name="직사각형 56">
              <a:extLst>
                <a:ext uri="{FF2B5EF4-FFF2-40B4-BE49-F238E27FC236}">
                  <a16:creationId xmlns:a16="http://schemas.microsoft.com/office/drawing/2014/main" id="{C646833A-3ACB-4A3E-8A0E-D68E7E8AA350}"/>
                </a:ext>
              </a:extLst>
            </p:cNvPr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8" name="1/2 액자 57">
              <a:extLst>
                <a:ext uri="{FF2B5EF4-FFF2-40B4-BE49-F238E27FC236}">
                  <a16:creationId xmlns:a16="http://schemas.microsoft.com/office/drawing/2014/main" id="{2F4357C6-F8A5-49F1-BA2C-9BA44F994AD5}"/>
                </a:ext>
              </a:extLst>
            </p:cNvPr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0378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C99B2683-79A3-4509-A1A1-DAEF7A6D6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A3E16A45-3066-4BF6-8897-A57EF13D4D10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6DC982-2325-4043-BF03-4EDC14455B9F}"/>
              </a:ext>
            </a:extLst>
          </p:cNvPr>
          <p:cNvSpPr txBox="1"/>
          <p:nvPr/>
        </p:nvSpPr>
        <p:spPr>
          <a:xfrm>
            <a:off x="5397623" y="247718"/>
            <a:ext cx="44033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210 상상공작소 L" panose="02020603020101020101" pitchFamily="18" charset="-127"/>
                <a:ea typeface="210 상상공작소 L" panose="02020603020101020101" pitchFamily="18" charset="-127"/>
              </a:rPr>
              <a:t>#</a:t>
            </a:r>
            <a:r>
              <a:rPr lang="en-US" altLang="ko-KR" sz="66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210 상상공작소 L" panose="02020603020101020101" pitchFamily="18" charset="-127"/>
                <a:ea typeface="210 상상공작소 L" panose="02020603020101020101" pitchFamily="18" charset="-127"/>
              </a:rPr>
              <a:t> </a:t>
            </a:r>
            <a:r>
              <a:rPr lang="en-US" altLang="ko-KR" sz="6600" dirty="0" err="1">
                <a:solidFill>
                  <a:schemeClr val="bg1"/>
                </a:solidFill>
                <a:latin typeface="210 상상공작소 L" panose="02020603020101020101" pitchFamily="18" charset="-127"/>
                <a:ea typeface="210 상상공작소 L" panose="02020603020101020101" pitchFamily="18" charset="-127"/>
              </a:rPr>
              <a:t>Dok</a:t>
            </a:r>
            <a:r>
              <a:rPr lang="en-US" altLang="ko-KR" sz="6600" dirty="0">
                <a:solidFill>
                  <a:schemeClr val="bg1"/>
                </a:solidFill>
                <a:latin typeface="210 상상공작소 L" panose="02020603020101020101" pitchFamily="18" charset="-127"/>
                <a:ea typeface="210 상상공작소 L" panose="02020603020101020101" pitchFamily="18" charset="-127"/>
              </a:rPr>
              <a:t> Do</a:t>
            </a:r>
            <a:endParaRPr lang="ko-KR" altLang="en-US" sz="6600" dirty="0">
              <a:solidFill>
                <a:schemeClr val="bg1"/>
              </a:solidFill>
              <a:latin typeface="210 상상공작소 L" panose="02020603020101020101" pitchFamily="18" charset="-127"/>
              <a:ea typeface="210 상상공작소 L" panose="02020603020101020101" pitchFamily="18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40AC0F-D29F-491D-9C2C-1363737963F1}"/>
              </a:ext>
            </a:extLst>
          </p:cNvPr>
          <p:cNvSpPr txBox="1"/>
          <p:nvPr/>
        </p:nvSpPr>
        <p:spPr>
          <a:xfrm>
            <a:off x="6047371" y="1490107"/>
            <a:ext cx="3753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Dokdo</a:t>
            </a:r>
            <a:r>
              <a:rPr lang="en-US" altLang="ko-KR" dirty="0">
                <a:solidFill>
                  <a:schemeClr val="accent4">
                    <a:lumMod val="60000"/>
                    <a:lumOff val="4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is an integral part of Korea’s territory historically, geographically, and under international law.</a:t>
            </a:r>
            <a:r>
              <a:rPr lang="ko-KR" alt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262D72-14EA-4E29-911E-B0B0788711DD}"/>
              </a:ext>
            </a:extLst>
          </p:cNvPr>
          <p:cNvSpPr txBox="1"/>
          <p:nvPr/>
        </p:nvSpPr>
        <p:spPr>
          <a:xfrm>
            <a:off x="6310544" y="2616615"/>
            <a:ext cx="3595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>
              <a:solidFill>
                <a:schemeClr val="bg1"/>
              </a:solidFill>
              <a:latin typeface="1훈새마을운동 R" panose="02020603020101020101" pitchFamily="18" charset="-127"/>
              <a:ea typeface="1훈새마을운동 R" panose="02020603020101020101" pitchFamily="18" charset="-127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332AF242-3E35-42EA-AD2A-17DEDFBDB4D8}"/>
              </a:ext>
            </a:extLst>
          </p:cNvPr>
          <p:cNvGrpSpPr/>
          <p:nvPr/>
        </p:nvGrpSpPr>
        <p:grpSpPr>
          <a:xfrm>
            <a:off x="926528" y="2906721"/>
            <a:ext cx="310954" cy="569696"/>
            <a:chOff x="1772732" y="3050316"/>
            <a:chExt cx="306003" cy="545459"/>
          </a:xfrm>
        </p:grpSpPr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A812C111-90BF-4C48-B7FD-B864C72DA2A8}"/>
                </a:ext>
              </a:extLst>
            </p:cNvPr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1" name="1/2 액자 10">
              <a:extLst>
                <a:ext uri="{FF2B5EF4-FFF2-40B4-BE49-F238E27FC236}">
                  <a16:creationId xmlns:a16="http://schemas.microsoft.com/office/drawing/2014/main" id="{5BDB9C41-9976-4EC2-BE04-581441CE6446}"/>
                </a:ext>
              </a:extLst>
            </p:cNvPr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F6F0A15-A3B2-4D60-BDE3-47FAA26823BD}"/>
              </a:ext>
            </a:extLst>
          </p:cNvPr>
          <p:cNvSpPr txBox="1"/>
          <p:nvPr/>
        </p:nvSpPr>
        <p:spPr>
          <a:xfrm>
            <a:off x="1228256" y="3151150"/>
            <a:ext cx="365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historical fact</a:t>
            </a:r>
            <a:endParaRPr lang="ko-KR" altLang="en-US" dirty="0">
              <a:solidFill>
                <a:schemeClr val="bg1"/>
              </a:solidFill>
              <a:latin typeface="1훈새마을운동 R" panose="02020603020101020101" pitchFamily="18" charset="-127"/>
              <a:ea typeface="1훈새마을운동 R" panose="02020603020101020101" pitchFamily="18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C1B761-0BF2-4924-8C02-317DC319399F}"/>
              </a:ext>
            </a:extLst>
          </p:cNvPr>
          <p:cNvSpPr txBox="1"/>
          <p:nvPr/>
        </p:nvSpPr>
        <p:spPr>
          <a:xfrm>
            <a:off x="583120" y="3573478"/>
            <a:ext cx="294199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Many old books, such as [1145 and </a:t>
            </a:r>
            <a:r>
              <a:rPr lang="en-US" altLang="ko-KR" sz="1600" dirty="0" err="1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Samguk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</a:t>
            </a:r>
            <a:r>
              <a:rPr lang="en-US" altLang="ko-KR" sz="1600" dirty="0" err="1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Sagi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] and is confirmed and named </a:t>
            </a:r>
            <a:r>
              <a:rPr lang="en-US" altLang="ko-KR" sz="1600" dirty="0" err="1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Dokdo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is its sovereign territory of the Republic of Korea in March at Japan's highest administrative body of the 1877.Da Ding of Shang in " </a:t>
            </a:r>
            <a:r>
              <a:rPr lang="en-US" altLang="ko-KR" sz="1600" dirty="0" err="1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Dokdo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is no association with Japan. </a:t>
            </a:r>
          </a:p>
          <a:p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We are told that we will keep it in mind.</a:t>
            </a:r>
            <a:endParaRPr lang="ko-KR" altLang="en-US" sz="1600" dirty="0">
              <a:solidFill>
                <a:schemeClr val="bg1"/>
              </a:solidFill>
              <a:latin typeface="1훈새마을운동 R" panose="02020603020101020101" pitchFamily="18" charset="-127"/>
              <a:ea typeface="1훈새마을운동 R" panose="02020603020101020101" pitchFamily="18" charset="-127"/>
            </a:endParaRP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A0750F07-F6FA-486E-87C9-9C960E9C127A}"/>
              </a:ext>
            </a:extLst>
          </p:cNvPr>
          <p:cNvGrpSpPr/>
          <p:nvPr/>
        </p:nvGrpSpPr>
        <p:grpSpPr>
          <a:xfrm>
            <a:off x="3629088" y="2913963"/>
            <a:ext cx="310954" cy="569696"/>
            <a:chOff x="1772732" y="3050316"/>
            <a:chExt cx="306003" cy="545459"/>
          </a:xfrm>
        </p:grpSpPr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4F0A571B-4938-4BC7-A226-E333ABA6F4A9}"/>
                </a:ext>
              </a:extLst>
            </p:cNvPr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6" name="1/2 액자 15">
              <a:extLst>
                <a:ext uri="{FF2B5EF4-FFF2-40B4-BE49-F238E27FC236}">
                  <a16:creationId xmlns:a16="http://schemas.microsoft.com/office/drawing/2014/main" id="{CD0ECBBD-5902-490D-AC2D-FF6DA41FED63}"/>
                </a:ext>
              </a:extLst>
            </p:cNvPr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1D7ED34-5ADF-4F71-9C58-21477B846AF5}"/>
              </a:ext>
            </a:extLst>
          </p:cNvPr>
          <p:cNvSpPr txBox="1"/>
          <p:nvPr/>
        </p:nvSpPr>
        <p:spPr>
          <a:xfrm>
            <a:off x="6736100" y="3163344"/>
            <a:ext cx="365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International legal facts</a:t>
            </a:r>
            <a:endParaRPr lang="ko-KR" altLang="en-US" dirty="0">
              <a:solidFill>
                <a:schemeClr val="bg1"/>
              </a:solidFill>
              <a:latin typeface="1훈새마을운동 R" panose="02020603020101020101" pitchFamily="18" charset="-127"/>
              <a:ea typeface="1훈새마을운동 R" panose="02020603020101020101" pitchFamily="18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C187F4-04C5-44B7-9F86-E6F1C94FB991}"/>
              </a:ext>
            </a:extLst>
          </p:cNvPr>
          <p:cNvSpPr txBox="1"/>
          <p:nvPr/>
        </p:nvSpPr>
        <p:spPr>
          <a:xfrm>
            <a:off x="6232626" y="3559753"/>
            <a:ext cx="365362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The changes to the Korean Empire is clarify where its sovereignty over </a:t>
            </a:r>
            <a:r>
              <a:rPr lang="en-US" altLang="ko-KR" sz="1600" dirty="0" err="1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Dokdo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 after our </a:t>
            </a:r>
            <a:r>
              <a:rPr lang="en-US" altLang="ko-KR" sz="1600" dirty="0" err="1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country.'Korea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-Japan treaty' Korean Empire in 1904, Japan has the Russo-Japanese War of the Korean territory to its need to carry out for the engagement to freely </a:t>
            </a:r>
            <a:r>
              <a:rPr lang="en-US" altLang="ko-KR" sz="1600" dirty="0" err="1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available.And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such for the purpose of Oki-gun, Shimane Prefecture in 1905 through gazette number 40, and </a:t>
            </a:r>
            <a:r>
              <a:rPr lang="en-US" altLang="ko-KR" sz="1600" dirty="0" err="1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Dokdo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as its territory to the claims. It is a clear violation of sovereignty, and any claim it has given us is void of international law.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6C2DC1-A706-47A7-8C83-103090F2786F}"/>
              </a:ext>
            </a:extLst>
          </p:cNvPr>
          <p:cNvSpPr txBox="1"/>
          <p:nvPr/>
        </p:nvSpPr>
        <p:spPr>
          <a:xfrm>
            <a:off x="3911098" y="3191790"/>
            <a:ext cx="2164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Geographical facts</a:t>
            </a:r>
            <a:endParaRPr lang="ko-KR" altLang="en-US" dirty="0">
              <a:solidFill>
                <a:schemeClr val="bg1"/>
              </a:solidFill>
              <a:latin typeface="1훈새마을운동 R" panose="02020603020101020101" pitchFamily="18" charset="-127"/>
              <a:ea typeface="1훈새마을운동 R" panose="02020603020101020101" pitchFamily="18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91C89F-4893-4283-9FD4-2D97CD639E25}"/>
              </a:ext>
            </a:extLst>
          </p:cNvPr>
          <p:cNvSpPr txBox="1"/>
          <p:nvPr/>
        </p:nvSpPr>
        <p:spPr>
          <a:xfrm>
            <a:off x="3265963" y="3614118"/>
            <a:ext cx="28101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err="1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Dokdo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is geographically </a:t>
            </a:r>
            <a:r>
              <a:rPr lang="en-US" altLang="ko-KR" sz="1600" dirty="0" err="1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Ulleung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Island, which have been recognized as part of the ' the </a:t>
            </a:r>
            <a:r>
              <a:rPr lang="en-US" altLang="ko-KR" sz="1600" dirty="0" err="1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Sejong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Geography Book which also can be identified through the documents, including ’..</a:t>
            </a:r>
            <a:endParaRPr lang="ko-KR" altLang="en-US" sz="1600" dirty="0">
              <a:solidFill>
                <a:schemeClr val="bg1"/>
              </a:solidFill>
              <a:latin typeface="1훈새마을운동 R" panose="02020603020101020101" pitchFamily="18" charset="-127"/>
              <a:ea typeface="1훈새마을운동 R" panose="02020603020101020101" pitchFamily="18" charset="-127"/>
            </a:endParaRPr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6B21F839-4078-4118-8BB1-F3C45C2FF795}"/>
              </a:ext>
            </a:extLst>
          </p:cNvPr>
          <p:cNvGrpSpPr/>
          <p:nvPr/>
        </p:nvGrpSpPr>
        <p:grpSpPr>
          <a:xfrm>
            <a:off x="6413530" y="2913963"/>
            <a:ext cx="310954" cy="569696"/>
            <a:chOff x="1772732" y="3050316"/>
            <a:chExt cx="306003" cy="545459"/>
          </a:xfrm>
        </p:grpSpPr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222A0D07-BFFE-47F4-991D-32BDD1CAAF64}"/>
                </a:ext>
              </a:extLst>
            </p:cNvPr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3" name="1/2 액자 22">
              <a:extLst>
                <a:ext uri="{FF2B5EF4-FFF2-40B4-BE49-F238E27FC236}">
                  <a16:creationId xmlns:a16="http://schemas.microsoft.com/office/drawing/2014/main" id="{6E7D4398-AB95-4B33-BDD8-04B47555437C}"/>
                </a:ext>
              </a:extLst>
            </p:cNvPr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167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86DC982-2325-4043-BF03-4EDC14455B9F}"/>
              </a:ext>
            </a:extLst>
          </p:cNvPr>
          <p:cNvSpPr txBox="1"/>
          <p:nvPr/>
        </p:nvSpPr>
        <p:spPr>
          <a:xfrm>
            <a:off x="6310544" y="266169"/>
            <a:ext cx="35954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210 상상공작소 L" panose="02020603020101020101" pitchFamily="18" charset="-127"/>
                <a:ea typeface="210 상상공작소 L" panose="02020603020101020101" pitchFamily="18" charset="-127"/>
              </a:rPr>
              <a:t>#</a:t>
            </a:r>
            <a:r>
              <a:rPr lang="en-US" altLang="ko-KR" sz="66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210 상상공작소 L" panose="02020603020101020101" pitchFamily="18" charset="-127"/>
                <a:ea typeface="210 상상공작소 L" panose="02020603020101020101" pitchFamily="18" charset="-127"/>
              </a:rPr>
              <a:t> </a:t>
            </a:r>
            <a:r>
              <a:rPr lang="ko-KR" altLang="en-US" sz="6600" dirty="0">
                <a:solidFill>
                  <a:schemeClr val="bg1"/>
                </a:solidFill>
                <a:latin typeface="210 상상공작소 L" panose="02020603020101020101" pitchFamily="18" charset="-127"/>
                <a:ea typeface="210 상상공작소 L" panose="02020603020101020101" pitchFamily="18" charset="-127"/>
              </a:rPr>
              <a:t>独島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40AC0F-D29F-491D-9C2C-1363737963F1}"/>
              </a:ext>
            </a:extLst>
          </p:cNvPr>
          <p:cNvSpPr txBox="1"/>
          <p:nvPr/>
        </p:nvSpPr>
        <p:spPr>
          <a:xfrm>
            <a:off x="5852160" y="1454573"/>
            <a:ext cx="4053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独島</a:t>
            </a:r>
            <a:r>
              <a:rPr lang="en-US" altLang="ja-JP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(</a:t>
            </a:r>
            <a:r>
              <a:rPr lang="ja-JP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トクト</a:t>
            </a:r>
            <a:r>
              <a:rPr lang="en-US" altLang="ja-JP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ja-JP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日本名竹島</a:t>
            </a:r>
            <a:r>
              <a:rPr lang="en-US" altLang="ja-JP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)</a:t>
            </a:r>
            <a:r>
              <a:rPr lang="ja-JP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は</a:t>
            </a:r>
            <a:r>
              <a:rPr lang="en-US" altLang="ja-JP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ja-JP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歴史的にも地理的にも国際法上も</a:t>
            </a:r>
            <a:r>
              <a:rPr lang="en-US" altLang="ja-JP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ja-JP" altLang="en-US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韓国の領土に不可欠な要素だ</a:t>
            </a:r>
            <a:r>
              <a:rPr lang="en-US" altLang="ja-JP" dirty="0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.</a:t>
            </a:r>
            <a:endParaRPr lang="ko-KR" altLang="en-US" dirty="0">
              <a:solidFill>
                <a:schemeClr val="accent4">
                  <a:lumMod val="40000"/>
                  <a:lumOff val="60000"/>
                </a:schemeClr>
              </a:solidFill>
              <a:latin typeface="1훈새마을운동 R" panose="02020603020101020101" pitchFamily="18" charset="-127"/>
              <a:ea typeface="1훈새마을운동 R" panose="02020603020101020101" pitchFamily="18" charset="-127"/>
            </a:endParaRPr>
          </a:p>
        </p:txBody>
      </p: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CEC3A5A7-5A83-435C-A729-6BF913B75FDA}"/>
              </a:ext>
            </a:extLst>
          </p:cNvPr>
          <p:cNvGrpSpPr/>
          <p:nvPr/>
        </p:nvGrpSpPr>
        <p:grpSpPr>
          <a:xfrm>
            <a:off x="926528" y="3231841"/>
            <a:ext cx="310954" cy="569696"/>
            <a:chOff x="1772732" y="3050316"/>
            <a:chExt cx="306003" cy="545459"/>
          </a:xfrm>
        </p:grpSpPr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CFB25D4D-1E25-4EA2-B55A-9F1ACC1206EB}"/>
                </a:ext>
              </a:extLst>
            </p:cNvPr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" name="1/2 액자 34">
              <a:extLst>
                <a:ext uri="{FF2B5EF4-FFF2-40B4-BE49-F238E27FC236}">
                  <a16:creationId xmlns:a16="http://schemas.microsoft.com/office/drawing/2014/main" id="{94ADE057-51F5-4A5D-ADD4-0A67E4BD2B38}"/>
                </a:ext>
              </a:extLst>
            </p:cNvPr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5DDFE61-130D-46A8-8EEA-03FBB189130F}"/>
              </a:ext>
            </a:extLst>
          </p:cNvPr>
          <p:cNvSpPr txBox="1"/>
          <p:nvPr/>
        </p:nvSpPr>
        <p:spPr>
          <a:xfrm>
            <a:off x="1197776" y="3476270"/>
            <a:ext cx="365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歴史的事実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FD935D0-41CB-4FD9-B617-07AB46A3B4F5}"/>
              </a:ext>
            </a:extLst>
          </p:cNvPr>
          <p:cNvSpPr txBox="1"/>
          <p:nvPr/>
        </p:nvSpPr>
        <p:spPr>
          <a:xfrm>
            <a:off x="552640" y="3898598"/>
            <a:ext cx="29419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[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三国鷺</a:t>
            </a:r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/1145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年</a:t>
            </a:r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]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など多数の昔の文献や地図で、独島は大韓民国の固有の領土という事実が確認されており、</a:t>
            </a:r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1877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年</a:t>
            </a:r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3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月当時、日本の最高行政機関である太政では</a:t>
            </a:r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"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独島は日本とは関係がないことを </a:t>
            </a:r>
          </a:p>
          <a:p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肝に銘ずべきこと</a:t>
            </a:r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"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という指示を内務省に下した。</a:t>
            </a:r>
            <a:endParaRPr lang="ko-KR" altLang="en-US" sz="1600" dirty="0">
              <a:solidFill>
                <a:schemeClr val="bg1"/>
              </a:solidFill>
              <a:latin typeface="1훈새마을운동 R" panose="02020603020101020101" pitchFamily="18" charset="-127"/>
              <a:ea typeface="1훈새마을운동 R" panose="02020603020101020101" pitchFamily="18" charset="-127"/>
            </a:endParaRPr>
          </a:p>
        </p:txBody>
      </p: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F02D213C-0302-4BF2-923F-0CA537F88F64}"/>
              </a:ext>
            </a:extLst>
          </p:cNvPr>
          <p:cNvGrpSpPr/>
          <p:nvPr/>
        </p:nvGrpSpPr>
        <p:grpSpPr>
          <a:xfrm>
            <a:off x="3862768" y="3198443"/>
            <a:ext cx="310954" cy="569696"/>
            <a:chOff x="1772732" y="3050316"/>
            <a:chExt cx="306003" cy="545459"/>
          </a:xfrm>
        </p:grpSpPr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7EE59FF0-DA78-4AD6-91F4-0A9CE9AF6F22}"/>
                </a:ext>
              </a:extLst>
            </p:cNvPr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9" name="1/2 액자 38">
              <a:extLst>
                <a:ext uri="{FF2B5EF4-FFF2-40B4-BE49-F238E27FC236}">
                  <a16:creationId xmlns:a16="http://schemas.microsoft.com/office/drawing/2014/main" id="{1F7336D3-30C4-4AA8-839A-DCCA0AA6252E}"/>
                </a:ext>
              </a:extLst>
            </p:cNvPr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906FE68D-1861-4926-BC3B-BED70E630102}"/>
              </a:ext>
            </a:extLst>
          </p:cNvPr>
          <p:cNvSpPr txBox="1"/>
          <p:nvPr/>
        </p:nvSpPr>
        <p:spPr>
          <a:xfrm>
            <a:off x="6736100" y="3397024"/>
            <a:ext cx="365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国際法的事実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EA7F087-D4ED-4D1C-B002-13553D5CA935}"/>
              </a:ext>
            </a:extLst>
          </p:cNvPr>
          <p:cNvSpPr txBox="1"/>
          <p:nvPr/>
        </p:nvSpPr>
        <p:spPr>
          <a:xfrm>
            <a:off x="6173100" y="3871354"/>
            <a:ext cx="36536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朝鮮が大韓帝国に変わった後も我が国は、独島に対する主権を明確にしていました。日本は</a:t>
            </a:r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1904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年大韓帝国に</a:t>
            </a:r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'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韓日議定書</a:t>
            </a:r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'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締結を強要し、日露戦争の遂行に向け、自国が必要とする韓国領土を自由に使用できるようにし、これと同じ目的で</a:t>
            </a:r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1905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年島根県告示第</a:t>
            </a:r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40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号を通じて、独島を自国領土に編入すると主張したものです。 これは明白な主権侵奪行為であり、それによって獲得したと主張した領土は国際法的に無効です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A63BB4D-A51E-47EA-A283-C483AEBE755F}"/>
              </a:ext>
            </a:extLst>
          </p:cNvPr>
          <p:cNvSpPr txBox="1"/>
          <p:nvPr/>
        </p:nvSpPr>
        <p:spPr>
          <a:xfrm>
            <a:off x="4144778" y="3476270"/>
            <a:ext cx="1700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地理的事実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DB01D6E-DB66-43FE-8DB6-58B029038AF4}"/>
              </a:ext>
            </a:extLst>
          </p:cNvPr>
          <p:cNvSpPr txBox="1"/>
          <p:nvPr/>
        </p:nvSpPr>
        <p:spPr>
          <a:xfrm>
            <a:off x="3499643" y="3898598"/>
            <a:ext cx="28101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独島は地理的に鬱陵島の一部と認識されてきたが、これは</a:t>
            </a:r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'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世宗実録地理志</a:t>
            </a:r>
            <a:r>
              <a:rPr lang="en-US" altLang="ja-JP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'</a:t>
            </a:r>
            <a:r>
              <a:rPr lang="ja-JP" altLang="en-US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など古文書を通じて確認が可能です</a:t>
            </a:r>
            <a:r>
              <a:rPr lang="en-US" altLang="ko-KR" sz="1600" dirty="0">
                <a:solidFill>
                  <a:schemeClr val="bg1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.</a:t>
            </a:r>
            <a:endParaRPr lang="ko-KR" altLang="en-US" sz="1600" dirty="0">
              <a:solidFill>
                <a:schemeClr val="bg1"/>
              </a:solidFill>
              <a:latin typeface="1훈새마을운동 R" panose="02020603020101020101" pitchFamily="18" charset="-127"/>
              <a:ea typeface="1훈새마을운동 R" panose="02020603020101020101" pitchFamily="18" charset="-127"/>
            </a:endParaRPr>
          </a:p>
        </p:txBody>
      </p: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4F3B6809-470F-4848-B06E-B2BC9E13E83B}"/>
              </a:ext>
            </a:extLst>
          </p:cNvPr>
          <p:cNvGrpSpPr/>
          <p:nvPr/>
        </p:nvGrpSpPr>
        <p:grpSpPr>
          <a:xfrm>
            <a:off x="6362730" y="3188283"/>
            <a:ext cx="310954" cy="569696"/>
            <a:chOff x="1772732" y="3050316"/>
            <a:chExt cx="306003" cy="545459"/>
          </a:xfrm>
        </p:grpSpPr>
        <p:sp>
          <p:nvSpPr>
            <p:cNvPr id="57" name="직사각형 56">
              <a:extLst>
                <a:ext uri="{FF2B5EF4-FFF2-40B4-BE49-F238E27FC236}">
                  <a16:creationId xmlns:a16="http://schemas.microsoft.com/office/drawing/2014/main" id="{C646833A-3ACB-4A3E-8A0E-D68E7E8AA350}"/>
                </a:ext>
              </a:extLst>
            </p:cNvPr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8" name="1/2 액자 57">
              <a:extLst>
                <a:ext uri="{FF2B5EF4-FFF2-40B4-BE49-F238E27FC236}">
                  <a16:creationId xmlns:a16="http://schemas.microsoft.com/office/drawing/2014/main" id="{2F4357C6-F8A5-49F1-BA2C-9BA44F994AD5}"/>
                </a:ext>
              </a:extLst>
            </p:cNvPr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0499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C99B2683-79A3-4509-A1A1-DAEF7A6D6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A3E16A45-3066-4BF6-8897-A57EF13D4D10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6DC982-2325-4043-BF03-4EDC14455B9F}"/>
              </a:ext>
            </a:extLst>
          </p:cNvPr>
          <p:cNvSpPr txBox="1"/>
          <p:nvPr/>
        </p:nvSpPr>
        <p:spPr>
          <a:xfrm>
            <a:off x="5397623" y="247718"/>
            <a:ext cx="44033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6600" b="0" i="1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60000"/>
                    <a:lumOff val="40000"/>
                  </a:srgbClr>
                </a:solidFill>
                <a:effectLst/>
                <a:uLnTx/>
                <a:uFillTx/>
                <a:latin typeface="210 상상공작소 L" panose="02020603020101020101" pitchFamily="18" charset="-127"/>
                <a:ea typeface="210 상상공작소 L" panose="02020603020101020101" pitchFamily="18" charset="-127"/>
                <a:cs typeface="+mn-cs"/>
              </a:rPr>
              <a:t>#</a:t>
            </a:r>
            <a:r>
              <a:rPr kumimoji="0" lang="en-US" altLang="ko-KR" sz="6600" b="0" i="1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60000"/>
                    <a:lumOff val="40000"/>
                  </a:srgbClr>
                </a:solidFill>
                <a:effectLst/>
                <a:uLnTx/>
                <a:uFillTx/>
                <a:latin typeface="210 상상공작소 L" panose="02020603020101020101" pitchFamily="18" charset="-127"/>
                <a:ea typeface="210 상상공작소 L" panose="02020603020101020101" pitchFamily="18" charset="-127"/>
                <a:cs typeface="+mn-cs"/>
              </a:rPr>
              <a:t> </a:t>
            </a:r>
            <a:r>
              <a:rPr kumimoji="0" lang="ko-KR" altLang="en-US" sz="6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210 상상공작소 L" panose="02020603020101020101" pitchFamily="18" charset="-127"/>
                <a:ea typeface="210 상상공작소 L" panose="02020603020101020101" pitchFamily="18" charset="-127"/>
                <a:cs typeface="+mn-cs"/>
              </a:rPr>
              <a:t>独岛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40AC0F-D29F-491D-9C2C-1363737963F1}"/>
              </a:ext>
            </a:extLst>
          </p:cNvPr>
          <p:cNvSpPr txBox="1"/>
          <p:nvPr/>
        </p:nvSpPr>
        <p:spPr>
          <a:xfrm>
            <a:off x="6047371" y="1490107"/>
            <a:ext cx="3753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C000">
                    <a:lumMod val="60000"/>
                    <a:lumOff val="40000"/>
                  </a:srgbClr>
                </a:solidFill>
                <a:effectLst/>
                <a:uLnTx/>
                <a:uFillTx/>
                <a:latin typeface="1훈새마을운동 R" panose="02020603020101020101" pitchFamily="18" charset="-127"/>
                <a:ea typeface="1훈새마을운동 R" panose="02020603020101020101" pitchFamily="18" charset="-127"/>
                <a:cs typeface="+mn-cs"/>
              </a:rPr>
              <a:t>Dokdo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60000"/>
                    <a:lumOff val="40000"/>
                  </a:srgbClr>
                </a:solidFill>
                <a:effectLst/>
                <a:uLnTx/>
                <a:uFillTx/>
                <a:latin typeface="1훈새마을운동 R" panose="02020603020101020101" pitchFamily="18" charset="-127"/>
                <a:ea typeface="1훈새마을운동 R" panose="02020603020101020101" pitchFamily="18" charset="-127"/>
                <a:cs typeface="+mn-cs"/>
              </a:rPr>
              <a:t>是朝鲜领土不可分割的一部分历史上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60000"/>
                    <a:lumOff val="40000"/>
                  </a:srgbClr>
                </a:solidFill>
                <a:effectLst/>
                <a:uLnTx/>
                <a:uFillTx/>
                <a:latin typeface="1훈새마을운동 R" panose="02020603020101020101" pitchFamily="18" charset="-127"/>
                <a:ea typeface="1훈새마을운동 R" panose="02020603020101020101" pitchFamily="18" charset="-127"/>
                <a:cs typeface="+mn-cs"/>
              </a:rPr>
              <a:t>,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60000"/>
                    <a:lumOff val="40000"/>
                  </a:srgbClr>
                </a:solidFill>
                <a:effectLst/>
                <a:uLnTx/>
                <a:uFillTx/>
                <a:latin typeface="1훈새마을운동 R" panose="02020603020101020101" pitchFamily="18" charset="-127"/>
                <a:ea typeface="1훈새마을운동 R" panose="02020603020101020101" pitchFamily="18" charset="-127"/>
                <a:cs typeface="+mn-cs"/>
              </a:rPr>
              <a:t>和国际法。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60000"/>
                    <a:lumOff val="40000"/>
                  </a:srgbClr>
                </a:solidFill>
                <a:effectLst/>
                <a:uLnTx/>
                <a:uFillTx/>
                <a:latin typeface="1훈새마을운동 R" panose="02020603020101020101" pitchFamily="18" charset="-127"/>
                <a:ea typeface="1훈새마을운동 R" panose="02020603020101020101" pitchFamily="18" charset="-127"/>
                <a:cs typeface="+mn-cs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262D72-14EA-4E29-911E-B0B0788711DD}"/>
              </a:ext>
            </a:extLst>
          </p:cNvPr>
          <p:cNvSpPr txBox="1"/>
          <p:nvPr/>
        </p:nvSpPr>
        <p:spPr>
          <a:xfrm>
            <a:off x="6310544" y="2803049"/>
            <a:ext cx="3595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1훈새마을운동 R" panose="02020603020101020101" pitchFamily="18" charset="-127"/>
              <a:ea typeface="1훈새마을운동 R" panose="02020603020101020101" pitchFamily="18" charset="-127"/>
              <a:cs typeface="+mn-cs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332AF242-3E35-42EA-AD2A-17DEDFBDB4D8}"/>
              </a:ext>
            </a:extLst>
          </p:cNvPr>
          <p:cNvGrpSpPr/>
          <p:nvPr/>
        </p:nvGrpSpPr>
        <p:grpSpPr>
          <a:xfrm>
            <a:off x="926528" y="3093155"/>
            <a:ext cx="310954" cy="569696"/>
            <a:chOff x="1772732" y="3050316"/>
            <a:chExt cx="306003" cy="545459"/>
          </a:xfrm>
        </p:grpSpPr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A812C111-90BF-4C48-B7FD-B864C72DA2A8}"/>
                </a:ext>
              </a:extLst>
            </p:cNvPr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1" name="1/2 액자 10">
              <a:extLst>
                <a:ext uri="{FF2B5EF4-FFF2-40B4-BE49-F238E27FC236}">
                  <a16:creationId xmlns:a16="http://schemas.microsoft.com/office/drawing/2014/main" id="{5BDB9C41-9976-4EC2-BE04-581441CE6446}"/>
                </a:ext>
              </a:extLst>
            </p:cNvPr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F6F0A15-A3B2-4D60-BDE3-47FAA26823BD}"/>
              </a:ext>
            </a:extLst>
          </p:cNvPr>
          <p:cNvSpPr txBox="1"/>
          <p:nvPr/>
        </p:nvSpPr>
        <p:spPr>
          <a:xfrm>
            <a:off x="1228256" y="3337584"/>
            <a:ext cx="1594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历史事实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1훈새마을운동 R" panose="02020603020101020101" pitchFamily="18" charset="-127"/>
              <a:ea typeface="1훈새마을운동 R" panose="02020603020101020101" pitchFamily="18" charset="-127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C1B761-0BF2-4924-8C02-317DC319399F}"/>
              </a:ext>
            </a:extLst>
          </p:cNvPr>
          <p:cNvSpPr txBox="1"/>
          <p:nvPr/>
        </p:nvSpPr>
        <p:spPr>
          <a:xfrm>
            <a:off x="467710" y="3800552"/>
            <a:ext cx="29419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[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三国史记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/1145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年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]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等多部历史文献与地图中独岛是韩国的固有领土的事实被确认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,1877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年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3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月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当时日本的最高行政机关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"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独岛是日本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泰贞无关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 </a:t>
            </a:r>
          </a:p>
          <a:p>
            <a:pPr lvl="0"/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铭记在心的指示之下 </a:t>
            </a:r>
          </a:p>
          <a:p>
            <a:pPr lvl="0"/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 下来了。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1훈새마을운동 R" panose="02020603020101020101" pitchFamily="18" charset="-127"/>
                <a:ea typeface="1훈새마을운동 R" panose="02020603020101020101" pitchFamily="18" charset="-127"/>
                <a:cs typeface="+mn-cs"/>
              </a:rPr>
              <a:t>.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1훈새마을운동 R" panose="02020603020101020101" pitchFamily="18" charset="-127"/>
              <a:ea typeface="1훈새마을운동 R" panose="02020603020101020101" pitchFamily="18" charset="-127"/>
              <a:cs typeface="+mn-cs"/>
            </a:endParaRP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A0750F07-F6FA-486E-87C9-9C960E9C127A}"/>
              </a:ext>
            </a:extLst>
          </p:cNvPr>
          <p:cNvGrpSpPr/>
          <p:nvPr/>
        </p:nvGrpSpPr>
        <p:grpSpPr>
          <a:xfrm>
            <a:off x="3771131" y="3100397"/>
            <a:ext cx="310954" cy="569696"/>
            <a:chOff x="1772732" y="3050316"/>
            <a:chExt cx="306003" cy="545459"/>
          </a:xfrm>
        </p:grpSpPr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4F0A571B-4938-4BC7-A226-E333ABA6F4A9}"/>
                </a:ext>
              </a:extLst>
            </p:cNvPr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6" name="1/2 액자 15">
              <a:extLst>
                <a:ext uri="{FF2B5EF4-FFF2-40B4-BE49-F238E27FC236}">
                  <a16:creationId xmlns:a16="http://schemas.microsoft.com/office/drawing/2014/main" id="{CD0ECBBD-5902-490D-AC2D-FF6DA41FED63}"/>
                </a:ext>
              </a:extLst>
            </p:cNvPr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1D7ED34-5ADF-4F71-9C58-21477B846AF5}"/>
              </a:ext>
            </a:extLst>
          </p:cNvPr>
          <p:cNvSpPr txBox="1"/>
          <p:nvPr/>
        </p:nvSpPr>
        <p:spPr>
          <a:xfrm>
            <a:off x="6736100" y="3349778"/>
            <a:ext cx="365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国际法律的事实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1훈새마을운동 R" panose="02020603020101020101" pitchFamily="18" charset="-127"/>
              <a:ea typeface="1훈새마을운동 R" panose="02020603020101020101" pitchFamily="18" charset="-127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C187F4-04C5-44B7-9F86-E6F1C94FB991}"/>
              </a:ext>
            </a:extLst>
          </p:cNvPr>
          <p:cNvSpPr txBox="1"/>
          <p:nvPr/>
        </p:nvSpPr>
        <p:spPr>
          <a:xfrm>
            <a:off x="6232626" y="3746187"/>
            <a:ext cx="36536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朝鲜改为大韩帝国后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韩国在独岛主权的明确。日本在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1904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年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大韩帝国签订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'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韩日议定书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》',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日俄战争的要求为执行本国需要的韩国领土上自由使用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这样的目的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,1905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年岛根县通过第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40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号告示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独岛编入本国领土主张的。 这是明确的主权侵夺行为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因此主张其获得的领土是无效的。</a:t>
            </a:r>
            <a:endParaRPr kumimoji="0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1훈새마을운동 R" panose="02020603020101020101" pitchFamily="18" charset="-127"/>
              <a:ea typeface="1훈새마을운동 R" panose="02020603020101020101" pitchFamily="18" charset="-127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6C2DC1-A706-47A7-8C83-103090F2786F}"/>
              </a:ext>
            </a:extLst>
          </p:cNvPr>
          <p:cNvSpPr txBox="1"/>
          <p:nvPr/>
        </p:nvSpPr>
        <p:spPr>
          <a:xfrm>
            <a:off x="4053141" y="3378224"/>
            <a:ext cx="2164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地理事实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1훈새마을운동 R" panose="02020603020101020101" pitchFamily="18" charset="-127"/>
              <a:ea typeface="1훈새마을운동 R" panose="02020603020101020101" pitchFamily="18" charset="-127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91C89F-4893-4283-9FD4-2D97CD639E25}"/>
              </a:ext>
            </a:extLst>
          </p:cNvPr>
          <p:cNvSpPr txBox="1"/>
          <p:nvPr/>
        </p:nvSpPr>
        <p:spPr>
          <a:xfrm>
            <a:off x="3408006" y="3800552"/>
            <a:ext cx="28101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独岛是地理上的一部分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郁陵岛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来了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这是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"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世宗实录等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这是古书</a:t>
            </a:r>
            <a:r>
              <a:rPr lang="en-US" altLang="zh-CN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,’</a:t>
            </a:r>
            <a:r>
              <a:rPr lang="zh-CN" altLang="en-US" sz="1600" dirty="0">
                <a:solidFill>
                  <a:prstClr val="white"/>
                </a:solidFill>
                <a:latin typeface="1훈새마을운동 R" panose="02020603020101020101" pitchFamily="18" charset="-127"/>
                <a:ea typeface="1훈새마을운동 R" panose="02020603020101020101" pitchFamily="18" charset="-127"/>
              </a:rPr>
              <a:t>也可以确认。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1훈새마을운동 R" panose="02020603020101020101" pitchFamily="18" charset="-127"/>
              <a:ea typeface="1훈새마을운동 R" panose="02020603020101020101" pitchFamily="18" charset="-127"/>
              <a:cs typeface="+mn-cs"/>
            </a:endParaRPr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6B21F839-4078-4118-8BB1-F3C45C2FF795}"/>
              </a:ext>
            </a:extLst>
          </p:cNvPr>
          <p:cNvGrpSpPr/>
          <p:nvPr/>
        </p:nvGrpSpPr>
        <p:grpSpPr>
          <a:xfrm>
            <a:off x="6413530" y="3100397"/>
            <a:ext cx="310954" cy="569696"/>
            <a:chOff x="1772732" y="3050316"/>
            <a:chExt cx="306003" cy="545459"/>
          </a:xfrm>
        </p:grpSpPr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222A0D07-BFFE-47F4-991D-32BDD1CAAF64}"/>
                </a:ext>
              </a:extLst>
            </p:cNvPr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3" name="1/2 액자 22">
              <a:extLst>
                <a:ext uri="{FF2B5EF4-FFF2-40B4-BE49-F238E27FC236}">
                  <a16:creationId xmlns:a16="http://schemas.microsoft.com/office/drawing/2014/main" id="{6E7D4398-AB95-4B33-BDD8-04B47555437C}"/>
                </a:ext>
              </a:extLst>
            </p:cNvPr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6509062"/>
      </p:ext>
    </p:extLst>
  </p:cSld>
  <p:clrMapOvr>
    <a:masterClrMapping/>
  </p:clrMapOvr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blipFill dpi="0" rotWithShape="1">
          <a:blip r:embed="rId2">
            <a:lum/>
          </a:blip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44778" y="320725"/>
            <a:ext cx="6949736" cy="906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5400" i="1">
                <a:solidFill>
                  <a:schemeClr val="accent6">
                    <a:lumMod val="60000"/>
                    <a:lumOff val="40000"/>
                  </a:schemeClr>
                </a:solidFill>
                <a:latin typeface="210 상상공작소 L"/>
                <a:ea typeface="210 상상공작소 L"/>
              </a:rPr>
              <a:t>#</a:t>
            </a:r>
            <a:r>
              <a:rPr lang="en-US" altLang="ko-KR" sz="5400" i="1">
                <a:solidFill>
                  <a:schemeClr val="bg1"/>
                </a:solidFill>
                <a:latin typeface="210 상상공작소 L"/>
                <a:ea typeface="210 상상공작소 L"/>
              </a:rPr>
              <a:t> dokdo</a:t>
            </a:r>
            <a:endParaRPr lang="en-US" altLang="ko-KR" sz="5400">
              <a:solidFill>
                <a:schemeClr val="bg1"/>
              </a:solidFill>
              <a:latin typeface="210 상상공작소 L"/>
              <a:ea typeface="210 상상공작소 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2160" y="1454573"/>
            <a:ext cx="4053840" cy="1181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fr-FR" altLang="ko-KR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/>
                <a:ea typeface="1훈새마을운동 R"/>
              </a:rPr>
              <a:t>Le Dokdo fait partie intégrante du territoire de la Corée du Sud, tant sur le plan géographique que sur le plan géographique.</a:t>
            </a:r>
            <a:endParaRPr lang="ko-KR" altLang="en-US">
              <a:solidFill>
                <a:schemeClr val="accent4">
                  <a:lumMod val="40000"/>
                  <a:lumOff val="60000"/>
                </a:schemeClr>
              </a:solidFill>
              <a:latin typeface="1훈새마을운동 R"/>
              <a:ea typeface="1훈새마을운동 R"/>
            </a:endParaRPr>
          </a:p>
        </p:txBody>
      </p:sp>
      <p:grpSp>
        <p:nvGrpSpPr>
          <p:cNvPr id="2" name="그룹 1"/>
          <p:cNvGrpSpPr/>
          <p:nvPr/>
        </p:nvGrpSpPr>
        <p:grpSpPr>
          <a:xfrm rot="0">
            <a:off x="259297" y="213958"/>
            <a:ext cx="3315545" cy="3403822"/>
            <a:chOff x="259297" y="213958"/>
            <a:chExt cx="3315545" cy="3403822"/>
          </a:xfrm>
        </p:grpSpPr>
        <p:grpSp>
          <p:nvGrpSpPr>
            <p:cNvPr id="31" name="그룹 30"/>
            <p:cNvGrpSpPr/>
            <p:nvPr/>
          </p:nvGrpSpPr>
          <p:grpSpPr>
            <a:xfrm rot="0">
              <a:off x="649526" y="213958"/>
              <a:ext cx="310954" cy="569696"/>
              <a:chOff x="1772732" y="3050316"/>
              <a:chExt cx="306003" cy="545459"/>
            </a:xfrm>
          </p:grpSpPr>
          <p:sp>
            <p:nvSpPr>
              <p:cNvPr id="34" name="직사각형 33"/>
              <p:cNvSpPr/>
              <p:nvPr/>
            </p:nvSpPr>
            <p:spPr>
              <a:xfrm flipV="1">
                <a:off x="1772732" y="3313772"/>
                <a:ext cx="251238" cy="282003"/>
              </a:xfrm>
              <a:prstGeom prst="rect">
                <a:avLst/>
              </a:pr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vert="horz" wrap="square" lIns="91440" tIns="45720" rIns="91440" bIns="45720" anchor="ctr" anchorCtr="0">
                <a:prstTxWarp prst="textNoShape">
                  <a:avLst/>
                </a:prstTxWarp>
                <a:noAutofit/>
              </a:bodyPr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5" name="1/2 액자 34"/>
              <p:cNvSpPr/>
              <p:nvPr/>
            </p:nvSpPr>
            <p:spPr>
              <a:xfrm rot="13333575">
                <a:off x="1875550" y="3050316"/>
                <a:ext cx="203185" cy="453537"/>
              </a:xfrm>
              <a:prstGeom prst="halfFrame">
                <a:avLst>
                  <a:gd name="adj1" fmla="val 30307"/>
                  <a:gd name="adj2" fmla="val 29928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vert="horz" wrap="square" lIns="91440" tIns="45720" rIns="91440" bIns="45720" anchor="ctr" anchorCtr="0">
                <a:prstTxWarp prst="textNoShape">
                  <a:avLst/>
                </a:prstTxWarp>
                <a:noAutofit/>
              </a:bodyPr>
              <a:lstStyle/>
              <a:p>
                <a:pPr algn="ctr">
                  <a:defRPr/>
                </a:pPr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1024620" y="440435"/>
              <a:ext cx="181668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ko-KR">
                  <a:solidFill>
                    <a:schemeClr val="bg1"/>
                  </a:solidFill>
                  <a:latin typeface="1훈새마을운동 R"/>
                  <a:ea typeface="1훈새마을운동 R"/>
                </a:rPr>
                <a:t>Fait historique.</a:t>
              </a:r>
              <a:endParaRPr lang="ko-KR" altLang="en-US">
                <a:solidFill>
                  <a:schemeClr val="bg1"/>
                </a:solidFill>
                <a:latin typeface="1훈새마을운동 R"/>
                <a:ea typeface="1훈새마을운동 R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59297" y="817013"/>
              <a:ext cx="3315545" cy="32577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fr-FR" altLang="ko-KR" sz="1600">
                  <a:solidFill>
                    <a:schemeClr val="bg1"/>
                  </a:solidFill>
                  <a:latin typeface="1훈새마을운동 R"/>
                  <a:ea typeface="1훈새마을운동 R"/>
                </a:rPr>
                <a:t>[ la chronique des Trois Pays. / en 1145 ] le dos de la majorité Ancienne documents sur qc et sur la carte, îles Dokdo est en Corée du Sud propre territoire. En fait, et, 1877 en mars à l'époque au Japon de la meilleure administration.Tai Ding c'est " pour les îles Dokdo est et le Japon n'est pas en cause un son </a:t>
              </a:r>
              <a:endParaRPr lang="fr-FR" altLang="ko-KR" sz="1600">
                <a:solidFill>
                  <a:schemeClr val="bg1"/>
                </a:solidFill>
                <a:latin typeface="1훈새마을운동 R"/>
                <a:ea typeface="1훈새마을운동 R"/>
              </a:endParaRPr>
            </a:p>
            <a:p>
              <a:pPr lvl="0">
                <a:defRPr/>
              </a:pPr>
              <a:r>
                <a:rPr lang="fr-FR" altLang="ko-KR" sz="1600">
                  <a:solidFill>
                    <a:schemeClr val="bg1"/>
                  </a:solidFill>
                  <a:latin typeface="1훈새마을운동 R"/>
                  <a:ea typeface="1훈새마을운동 R"/>
                </a:rPr>
                <a:t> à l'Université de Téhéran, </a:t>
              </a:r>
              <a:endParaRPr lang="fr-FR" altLang="ko-KR" sz="1600">
                <a:solidFill>
                  <a:schemeClr val="bg1"/>
                </a:solidFill>
                <a:latin typeface="1훈새마을운동 R"/>
                <a:ea typeface="1훈새마을운동 R"/>
              </a:endParaRPr>
            </a:p>
            <a:p>
              <a:pPr lvl="0">
                <a:defRPr/>
              </a:pPr>
              <a:r>
                <a:rPr lang="fr-FR" altLang="ko-KR" sz="1600">
                  <a:solidFill>
                    <a:schemeClr val="bg1"/>
                  </a:solidFill>
                  <a:latin typeface="1훈새마을운동 R"/>
                  <a:ea typeface="1훈새마을운동 R"/>
                </a:rPr>
                <a:t> Il est descendu.</a:t>
              </a:r>
              <a:endParaRPr lang="ko-KR" altLang="en-US" sz="1600">
                <a:solidFill>
                  <a:schemeClr val="bg1"/>
                </a:solidFill>
                <a:latin typeface="1훈새마을운동 R"/>
                <a:ea typeface="1훈새마을운동 R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 rot="0">
            <a:off x="359775" y="3739226"/>
            <a:ext cx="2810126" cy="2385578"/>
            <a:chOff x="3378898" y="3311146"/>
            <a:chExt cx="2810126" cy="2385578"/>
          </a:xfrm>
        </p:grpSpPr>
        <p:grpSp>
          <p:nvGrpSpPr>
            <p:cNvPr id="37" name="그룹 36"/>
            <p:cNvGrpSpPr/>
            <p:nvPr/>
          </p:nvGrpSpPr>
          <p:grpSpPr>
            <a:xfrm rot="0">
              <a:off x="3659573" y="3311146"/>
              <a:ext cx="310954" cy="569696"/>
              <a:chOff x="1772732" y="3050316"/>
              <a:chExt cx="306003" cy="545459"/>
            </a:xfrm>
          </p:grpSpPr>
          <p:sp>
            <p:nvSpPr>
              <p:cNvPr id="38" name="직사각형 37"/>
              <p:cNvSpPr/>
              <p:nvPr/>
            </p:nvSpPr>
            <p:spPr>
              <a:xfrm flipV="1">
                <a:off x="1772732" y="3313772"/>
                <a:ext cx="251238" cy="282003"/>
              </a:xfrm>
              <a:prstGeom prst="rect">
                <a:avLst/>
              </a:pr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vert="horz" wrap="square" lIns="91440" tIns="45720" rIns="91440" bIns="45720" anchor="ctr" anchorCtr="0">
                <a:prstTxWarp prst="textNoShape">
                  <a:avLst/>
                </a:prstTxWarp>
                <a:noAutofit/>
              </a:bodyPr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39" name="1/2 액자 38"/>
              <p:cNvSpPr/>
              <p:nvPr/>
            </p:nvSpPr>
            <p:spPr>
              <a:xfrm rot="13333575">
                <a:off x="1875550" y="3050316"/>
                <a:ext cx="203185" cy="453537"/>
              </a:xfrm>
              <a:prstGeom prst="halfFrame">
                <a:avLst>
                  <a:gd name="adj1" fmla="val 30307"/>
                  <a:gd name="adj2" fmla="val 29928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vert="horz" wrap="square" lIns="91440" tIns="45720" rIns="91440" bIns="45720" anchor="ctr" anchorCtr="0">
                <a:prstTxWarp prst="textNoShape">
                  <a:avLst/>
                </a:prstTxWarp>
                <a:noAutofit/>
              </a:bodyPr>
              <a:lstStyle/>
              <a:p>
                <a:pPr algn="ctr">
                  <a:defRPr/>
                </a:pPr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3996748" y="3569688"/>
              <a:ext cx="2008026" cy="6390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ko-KR">
                  <a:solidFill>
                    <a:schemeClr val="bg1"/>
                  </a:solidFill>
                  <a:latin typeface="1훈새마을운동 R"/>
                  <a:ea typeface="1훈새마을운동 R"/>
                </a:rPr>
                <a:t>Fait géographique.</a:t>
              </a:r>
              <a:endParaRPr lang="ko-KR" altLang="en-US">
                <a:solidFill>
                  <a:schemeClr val="bg1"/>
                </a:solidFill>
                <a:latin typeface="1훈새마을운동 R"/>
                <a:ea typeface="1훈새마을운동 R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378898" y="3880842"/>
              <a:ext cx="2810126" cy="20423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ko-KR" sz="1600">
                  <a:solidFill>
                    <a:schemeClr val="bg1"/>
                  </a:solidFill>
                  <a:latin typeface="1훈새마을운동 R"/>
                  <a:ea typeface="1훈새마을운동 R"/>
                </a:rPr>
                <a:t>îles Dokdo géographique à l'île Ulleungdo Fragment de reconnu pour être--que les seules personnes qui n'éprouvent Chroniques du roi Sejong </a:t>
              </a:r>
              <a:r>
                <a:rPr lang="ko-KR" altLang="en-US" sz="1600">
                  <a:solidFill>
                    <a:schemeClr val="bg1"/>
                  </a:solidFill>
                  <a:latin typeface="1훈새마을운동 R"/>
                  <a:ea typeface="1훈새마을운동 R"/>
                </a:rPr>
                <a:t>지리지 ’</a:t>
              </a:r>
              <a:r>
                <a:rPr lang="en-US" altLang="ko-KR" sz="1600">
                  <a:solidFill>
                    <a:schemeClr val="bg1"/>
                  </a:solidFill>
                  <a:latin typeface="1훈새마을운동 R"/>
                  <a:ea typeface="1훈새마을운동 R"/>
                </a:rPr>
                <a:t>, les archives à travers et confirmé.</a:t>
              </a:r>
              <a:endParaRPr lang="ko-KR" altLang="en-US" sz="1600">
                <a:solidFill>
                  <a:schemeClr val="bg1"/>
                </a:solidFill>
                <a:latin typeface="1훈새마을운동 R"/>
                <a:ea typeface="1훈새마을운동 R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 rot="0">
            <a:off x="4144778" y="2827011"/>
            <a:ext cx="5104294" cy="3739116"/>
            <a:chOff x="5990220" y="3188283"/>
            <a:chExt cx="5104294" cy="3739116"/>
          </a:xfrm>
        </p:grpSpPr>
        <p:sp>
          <p:nvSpPr>
            <p:cNvPr id="46" name="TextBox 45"/>
            <p:cNvSpPr txBox="1"/>
            <p:nvPr/>
          </p:nvSpPr>
          <p:spPr>
            <a:xfrm>
              <a:off x="6736100" y="3397024"/>
              <a:ext cx="365362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ko-KR">
                  <a:solidFill>
                    <a:schemeClr val="bg1"/>
                  </a:solidFill>
                  <a:latin typeface="1훈새마을운동 R"/>
                  <a:ea typeface="1훈새마을운동 R"/>
                </a:rPr>
                <a:t>Fait international</a:t>
              </a:r>
              <a:endParaRPr lang="ko-KR" altLang="en-US">
                <a:solidFill>
                  <a:schemeClr val="bg1"/>
                </a:solidFill>
                <a:latin typeface="1훈새마을운동 R"/>
                <a:ea typeface="1훈새마을운동 R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990220" y="3880411"/>
              <a:ext cx="5104294" cy="35084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ko-KR" sz="1600">
                  <a:solidFill>
                    <a:schemeClr val="bg1"/>
                  </a:solidFill>
                  <a:latin typeface="1훈새마을운동 R"/>
                  <a:ea typeface="1훈새마을운동 R"/>
                </a:rPr>
                <a:t>à l'époque du royaume de Joseon est l'Empire de Corée ont plus tard, il a toujours que nous sommes un pays îles Dokdo sur la souveraineté. Être.Le Japon a 1904 l'Empire de Corée &amp; # 160 ; » dans une et travail protocole " conclusion a forcé à l'et la guerre russo-japonaise, du pour traces, où on a besoin de la Corée territoire la liberté puisse les utiliser pour, de même, et le même objectif en 1905 en </a:t>
              </a:r>
              <a:r>
                <a:rPr lang="ko-KR" altLang="en-US" sz="1600">
                  <a:solidFill>
                    <a:schemeClr val="bg1"/>
                  </a:solidFill>
                  <a:latin typeface="1훈새마을운동 R"/>
                  <a:ea typeface="1훈새마을운동 R"/>
                </a:rPr>
                <a:t>시마네현 </a:t>
              </a:r>
              <a:r>
                <a:rPr lang="en-US" altLang="ko-KR" sz="1600">
                  <a:solidFill>
                    <a:schemeClr val="bg1"/>
                  </a:solidFill>
                  <a:latin typeface="1훈새마을운동 R"/>
                  <a:ea typeface="1훈새마을운동 R"/>
                </a:rPr>
                <a:t>un concours. passer un concours. n ° 40 n ° à travers les îles Dokdo un des traces de territoire avoir 1000 voitures en service, pour n'en. Ceci est un territoire qui a été adopté par un acte de pillage, et le territoire national a été invalidé par une loi internationale.</a:t>
              </a:r>
              <a:endParaRPr lang="en-US" altLang="ko-KR" sz="1600">
                <a:solidFill>
                  <a:schemeClr val="bg1"/>
                </a:solidFill>
                <a:latin typeface="1훈새마을운동 R"/>
                <a:ea typeface="1훈새마을운동 R"/>
              </a:endParaRPr>
            </a:p>
          </p:txBody>
        </p:sp>
        <p:grpSp>
          <p:nvGrpSpPr>
            <p:cNvPr id="56" name="그룹 55"/>
            <p:cNvGrpSpPr/>
            <p:nvPr/>
          </p:nvGrpSpPr>
          <p:grpSpPr>
            <a:xfrm rot="0">
              <a:off x="6362730" y="3188283"/>
              <a:ext cx="310954" cy="569696"/>
              <a:chOff x="1772732" y="3050316"/>
              <a:chExt cx="306003" cy="545459"/>
            </a:xfrm>
          </p:grpSpPr>
          <p:sp>
            <p:nvSpPr>
              <p:cNvPr id="57" name="직사각형 56"/>
              <p:cNvSpPr/>
              <p:nvPr/>
            </p:nvSpPr>
            <p:spPr>
              <a:xfrm flipV="1">
                <a:off x="1772732" y="3313772"/>
                <a:ext cx="251238" cy="282003"/>
              </a:xfrm>
              <a:prstGeom prst="rect">
                <a:avLst/>
              </a:pr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vert="horz" wrap="square" lIns="91440" tIns="45720" rIns="91440" bIns="45720" anchor="ctr" anchorCtr="0">
                <a:prstTxWarp prst="textNoShape">
                  <a:avLst/>
                </a:prstTxWarp>
                <a:noAutofit/>
              </a:bodyPr>
              <a:lstStyle/>
              <a:p>
                <a:pPr algn="ctr">
                  <a:defRPr/>
                </a:pPr>
                <a:endParaRPr lang="ko-KR" altLang="en-US"/>
              </a:p>
            </p:txBody>
          </p:sp>
          <p:sp>
            <p:nvSpPr>
              <p:cNvPr id="58" name="1/2 액자 57"/>
              <p:cNvSpPr/>
              <p:nvPr/>
            </p:nvSpPr>
            <p:spPr>
              <a:xfrm rot="13333575">
                <a:off x="1875550" y="3050316"/>
                <a:ext cx="203185" cy="453537"/>
              </a:xfrm>
              <a:prstGeom prst="halfFrame">
                <a:avLst>
                  <a:gd name="adj1" fmla="val 30307"/>
                  <a:gd name="adj2" fmla="val 29928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vert="horz" wrap="square" lIns="91440" tIns="45720" rIns="91440" bIns="45720" anchor="ctr" anchorCtr="0">
                <a:prstTxWarp prst="textNoShape">
                  <a:avLst/>
                </a:prstTxWarp>
                <a:noAutofit/>
              </a:bodyPr>
              <a:lstStyle/>
              <a:p>
                <a:pPr algn="ctr">
                  <a:defRPr/>
                </a:pPr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blipFill dpi="0" rotWithShape="1">
          <a:blip r:embed="rId2">
            <a:lum/>
          </a:blip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99643" y="413058"/>
            <a:ext cx="64697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4800" i="1">
                <a:solidFill>
                  <a:schemeClr val="accent6">
                    <a:lumMod val="60000"/>
                    <a:lumOff val="40000"/>
                  </a:schemeClr>
                </a:solidFill>
                <a:latin typeface="210 상상공작소 L"/>
                <a:ea typeface="210 상상공작소 L"/>
              </a:rPr>
              <a:t>#</a:t>
            </a:r>
            <a:r>
              <a:rPr lang="en-US" altLang="ko-KR" sz="4800" i="1">
                <a:solidFill>
                  <a:schemeClr val="accent4">
                    <a:lumMod val="60000"/>
                    <a:lumOff val="40000"/>
                  </a:schemeClr>
                </a:solidFill>
                <a:latin typeface="210 상상공작소 L"/>
                <a:ea typeface="210 상상공작소 L"/>
              </a:rPr>
              <a:t> </a:t>
            </a:r>
            <a:r>
              <a:rPr lang="en-US" altLang="ko-KR" sz="4800">
                <a:solidFill>
                  <a:schemeClr val="bg1"/>
                </a:solidFill>
                <a:latin typeface="210 상상공작소 L"/>
                <a:ea typeface="210 상상공작소 L"/>
              </a:rPr>
              <a:t>dokdo</a:t>
            </a:r>
            <a:endParaRPr lang="en-US" altLang="ko-KR" sz="4800">
              <a:solidFill>
                <a:schemeClr val="bg1"/>
              </a:solidFill>
              <a:latin typeface="210 상상공작소 L"/>
              <a:ea typeface="210 상상공작소 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2160" y="1454573"/>
            <a:ext cx="4053840" cy="1181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s-ES" altLang="ko-KR">
                <a:solidFill>
                  <a:schemeClr val="accent4">
                    <a:lumMod val="40000"/>
                    <a:lumOff val="60000"/>
                  </a:schemeClr>
                </a:solidFill>
                <a:latin typeface="1훈새마을운동 R"/>
                <a:ea typeface="1훈새마을운동 R"/>
              </a:rPr>
              <a:t>de Corea territorio Dokdo es esencial parte históricamente geográficamente, y derecho internacional el.</a:t>
            </a:r>
            <a:endParaRPr lang="ko-KR" altLang="en-US">
              <a:solidFill>
                <a:schemeClr val="accent4">
                  <a:lumMod val="40000"/>
                  <a:lumOff val="60000"/>
                </a:schemeClr>
              </a:solidFill>
              <a:latin typeface="1훈새마을운동 R"/>
              <a:ea typeface="1훈새마을운동 R"/>
            </a:endParaRPr>
          </a:p>
        </p:txBody>
      </p:sp>
      <p:grpSp>
        <p:nvGrpSpPr>
          <p:cNvPr id="31" name="그룹 30"/>
          <p:cNvGrpSpPr/>
          <p:nvPr/>
        </p:nvGrpSpPr>
        <p:grpSpPr>
          <a:xfrm rot="0">
            <a:off x="605564" y="178195"/>
            <a:ext cx="310954" cy="569696"/>
            <a:chOff x="1772732" y="3050316"/>
            <a:chExt cx="306003" cy="545459"/>
          </a:xfrm>
        </p:grpSpPr>
        <p:sp>
          <p:nvSpPr>
            <p:cNvPr id="34" name="직사각형 33"/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ctr" anchorCtr="0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5" name="1/2 액자 34"/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ctr" anchorCtr="0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907292" y="422624"/>
            <a:ext cx="18877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>
                <a:solidFill>
                  <a:schemeClr val="bg1"/>
                </a:solidFill>
                <a:latin typeface="1훈새마을운동 R"/>
                <a:ea typeface="1훈새마을운동 R"/>
              </a:rPr>
              <a:t>Hecho histórico</a:t>
            </a:r>
            <a:endParaRPr lang="ko-KR" altLang="en-US">
              <a:solidFill>
                <a:schemeClr val="bg1"/>
              </a:solidFill>
              <a:latin typeface="1훈새마을운동 R"/>
              <a:ea typeface="1훈새마을운동 R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2156" y="844952"/>
            <a:ext cx="2941993" cy="3506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600">
                <a:solidFill>
                  <a:schemeClr val="bg1"/>
                </a:solidFill>
                <a:latin typeface="1훈새마을운동 R"/>
                <a:ea typeface="1훈새마을운동 R"/>
              </a:rPr>
              <a:t>HACE tres países fraude - 1145 años [ a la luz de la mayoría de documentos y en el mapa Dokdo es coreano propio territorio que una ... 1877 años de marzo de ese momento, el japonés es el mejor órgano administrativo,</a:t>
            </a:r>
            <a:r>
              <a:rPr lang="ko-KR" altLang="en-US" sz="1600">
                <a:solidFill>
                  <a:schemeClr val="bg1"/>
                </a:solidFill>
                <a:latin typeface="1훈새마을운동 R"/>
                <a:ea typeface="1훈새마을운동 R"/>
              </a:rPr>
              <a:t>태정 </a:t>
            </a:r>
            <a:r>
              <a:rPr lang="en-US" altLang="ko-KR" sz="1600">
                <a:solidFill>
                  <a:schemeClr val="bg1"/>
                </a:solidFill>
                <a:latin typeface="1훈새마을운동 R"/>
                <a:ea typeface="1훈새마을운동 R"/>
              </a:rPr>
              <a:t>en " Dokdo Japón tiene reza con el sonido </a:t>
            </a:r>
            <a:endParaRPr lang="en-US" altLang="ko-KR" sz="1600">
              <a:solidFill>
                <a:schemeClr val="bg1"/>
              </a:solidFill>
              <a:latin typeface="1훈새마을운동 R"/>
              <a:ea typeface="1훈새마을운동 R"/>
            </a:endParaRPr>
          </a:p>
          <a:p>
            <a:pPr lvl="0">
              <a:defRPr/>
            </a:pPr>
            <a:r>
              <a:rPr lang="en-US" altLang="ko-KR" sz="1600">
                <a:solidFill>
                  <a:schemeClr val="bg1"/>
                </a:solidFill>
                <a:latin typeface="1훈새마을운동 R"/>
                <a:ea typeface="1훈새마을운동 R"/>
              </a:rPr>
              <a:t> En el Ministerio de Interior de EE. UU. </a:t>
            </a:r>
            <a:endParaRPr lang="en-US" altLang="ko-KR" sz="1600">
              <a:solidFill>
                <a:schemeClr val="bg1"/>
              </a:solidFill>
              <a:latin typeface="1훈새마을운동 R"/>
              <a:ea typeface="1훈새마을운동 R"/>
            </a:endParaRPr>
          </a:p>
          <a:p>
            <a:pPr lvl="0">
              <a:defRPr/>
            </a:pPr>
            <a:r>
              <a:rPr lang="en-US" altLang="ko-KR" sz="1600">
                <a:solidFill>
                  <a:schemeClr val="bg1"/>
                </a:solidFill>
                <a:latin typeface="1훈새마을운동 R"/>
                <a:ea typeface="1훈새마을운동 R"/>
              </a:rPr>
              <a:t> Baje.</a:t>
            </a:r>
            <a:endParaRPr lang="ko-KR" altLang="en-US" sz="1600">
              <a:solidFill>
                <a:schemeClr val="bg1"/>
              </a:solidFill>
              <a:latin typeface="1훈새마을운동 R"/>
              <a:ea typeface="1훈새마을운동 R"/>
            </a:endParaRPr>
          </a:p>
        </p:txBody>
      </p:sp>
      <p:grpSp>
        <p:nvGrpSpPr>
          <p:cNvPr id="37" name="그룹 36"/>
          <p:cNvGrpSpPr/>
          <p:nvPr/>
        </p:nvGrpSpPr>
        <p:grpSpPr>
          <a:xfrm rot="0">
            <a:off x="625282" y="3972399"/>
            <a:ext cx="310954" cy="569696"/>
            <a:chOff x="1772732" y="3050316"/>
            <a:chExt cx="306003" cy="545459"/>
          </a:xfrm>
        </p:grpSpPr>
        <p:sp>
          <p:nvSpPr>
            <p:cNvPr id="38" name="직사각형 37"/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ctr" anchorCtr="0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39" name="1/2 액자 38"/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ctr" anchorCtr="0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510774" y="3595148"/>
            <a:ext cx="365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>
                <a:solidFill>
                  <a:schemeClr val="bg1"/>
                </a:solidFill>
                <a:latin typeface="1훈새마을운동 R"/>
                <a:ea typeface="1훈새마을운동 R"/>
              </a:rPr>
              <a:t>Hecho internacional</a:t>
            </a:r>
            <a:endParaRPr lang="ko-KR" altLang="en-US">
              <a:solidFill>
                <a:schemeClr val="bg1"/>
              </a:solidFill>
              <a:latin typeface="1훈새마을운동 R"/>
              <a:ea typeface="1훈새마을운동 R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62318" y="4085522"/>
            <a:ext cx="5929736" cy="2522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600">
                <a:solidFill>
                  <a:schemeClr val="bg1"/>
                </a:solidFill>
                <a:latin typeface="1훈새마을운동 R"/>
                <a:ea typeface="1훈새마을운동 R"/>
              </a:rPr>
              <a:t>de la dinastía de Choson el Marítimo en un revés después de nuestro país es Dokdo sobre soberanía con claridad el Estaban haciendo.Japón, Japón, presentó un protocolo de " ' " en el Imperio Rojo y Japón.</a:t>
            </a:r>
            <a:br>
              <a:rPr lang="en-US" altLang="ko-KR" sz="1600">
                <a:solidFill>
                  <a:schemeClr val="bg1"/>
                </a:solidFill>
                <a:latin typeface="1훈새마을운동 R"/>
                <a:ea typeface="1훈새마을운동 R"/>
              </a:rPr>
            </a:br>
            <a:r>
              <a:rPr lang="en-US" altLang="ko-KR" sz="1600">
                <a:solidFill>
                  <a:schemeClr val="bg1"/>
                </a:solidFill>
                <a:latin typeface="1훈새마을운동 R"/>
                <a:ea typeface="1훈새마을운동 R"/>
              </a:rPr>
              <a:t>de la guerra una nueva cicatriz con Corea el territorio con libertad para usar para que tratase realmente mal, y semejante a fin de 1905 años </a:t>
            </a:r>
            <a:r>
              <a:rPr lang="ko-KR" altLang="en-US" sz="1600">
                <a:solidFill>
                  <a:schemeClr val="bg1"/>
                </a:solidFill>
                <a:latin typeface="1훈새마을운동 R"/>
                <a:ea typeface="1훈새마을운동 R"/>
              </a:rPr>
              <a:t>시마네현 </a:t>
            </a:r>
            <a:r>
              <a:rPr lang="en-US" altLang="ko-KR" sz="1600">
                <a:solidFill>
                  <a:schemeClr val="bg1"/>
                </a:solidFill>
                <a:latin typeface="1훈새마을운동 R"/>
                <a:ea typeface="1훈새마을운동 R"/>
              </a:rPr>
              <a:t>examen el capítulo 40, a través deDokdo la marca territorio en admitir que su pretensión. Esto es un acto de corrupción ilegal, que afirma que el territorio fue aceptado internacionalmente.</a:t>
            </a:r>
            <a:endParaRPr lang="en-US" altLang="ko-KR" sz="1600">
              <a:solidFill>
                <a:schemeClr val="bg1"/>
              </a:solidFill>
              <a:latin typeface="1훈새마을운동 R"/>
              <a:ea typeface="1훈새마을운동 R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07292" y="4250226"/>
            <a:ext cx="1942032" cy="643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>
                <a:solidFill>
                  <a:schemeClr val="bg1"/>
                </a:solidFill>
                <a:latin typeface="1훈새마을운동 R"/>
                <a:ea typeface="1훈새마을운동 R"/>
              </a:rPr>
              <a:t>Hecho geográfico</a:t>
            </a:r>
            <a:endParaRPr lang="ko-KR" altLang="en-US">
              <a:solidFill>
                <a:schemeClr val="bg1"/>
              </a:solidFill>
              <a:latin typeface="1훈새마을운동 R"/>
              <a:ea typeface="1훈새마을운동 R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68690" y="4672554"/>
            <a:ext cx="2810126" cy="17930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600">
                <a:solidFill>
                  <a:schemeClr val="bg1"/>
                </a:solidFill>
                <a:latin typeface="1훈새마을운동 R"/>
                <a:ea typeface="1훈새마을운동 R"/>
              </a:rPr>
              <a:t>Dokdo es geográficamente </a:t>
            </a:r>
            <a:r>
              <a:rPr lang="ko-KR" altLang="en-US" sz="1600">
                <a:solidFill>
                  <a:schemeClr val="bg1"/>
                </a:solidFill>
                <a:latin typeface="1훈새마을운동 R"/>
                <a:ea typeface="1훈새마을운동 R"/>
              </a:rPr>
              <a:t>울릉도 </a:t>
            </a:r>
            <a:r>
              <a:rPr lang="en-US" altLang="ko-KR" sz="1600">
                <a:solidFill>
                  <a:schemeClr val="bg1"/>
                </a:solidFill>
                <a:latin typeface="1훈새마을운동 R"/>
                <a:ea typeface="1훈새마을운동 R"/>
              </a:rPr>
              <a:t>de parte en reconocimiento.. se " </a:t>
            </a:r>
            <a:r>
              <a:rPr lang="ko-KR" altLang="en-US" sz="1600">
                <a:solidFill>
                  <a:schemeClr val="bg1"/>
                </a:solidFill>
                <a:latin typeface="1훈새마을운동 R"/>
                <a:ea typeface="1훈새마을운동 R"/>
              </a:rPr>
              <a:t>세종 </a:t>
            </a:r>
            <a:r>
              <a:rPr lang="en-US" altLang="ko-KR" sz="1600">
                <a:solidFill>
                  <a:schemeClr val="bg1"/>
                </a:solidFill>
                <a:latin typeface="1훈새마을운동 R"/>
                <a:ea typeface="1훈새마을운동 R"/>
              </a:rPr>
              <a:t>auténtica </a:t>
            </a:r>
            <a:r>
              <a:rPr lang="ko-KR" altLang="en-US" sz="1600">
                <a:solidFill>
                  <a:schemeClr val="bg1"/>
                </a:solidFill>
                <a:latin typeface="1훈새마을운동 R"/>
                <a:ea typeface="1훈새마을운동 R"/>
              </a:rPr>
              <a:t>지리지 ’ </a:t>
            </a:r>
            <a:r>
              <a:rPr lang="en-US" altLang="ko-KR" sz="1600">
                <a:solidFill>
                  <a:schemeClr val="bg1"/>
                </a:solidFill>
                <a:latin typeface="1훈새마을운동 R"/>
                <a:ea typeface="1훈새마을운동 R"/>
              </a:rPr>
              <a:t>la espalda, Está en chino entender los códices no de el es posible..</a:t>
            </a:r>
            <a:endParaRPr lang="ko-KR" altLang="en-US" sz="1600">
              <a:solidFill>
                <a:schemeClr val="bg1"/>
              </a:solidFill>
              <a:latin typeface="1훈새마을운동 R"/>
              <a:ea typeface="1훈새마을운동 R"/>
            </a:endParaRPr>
          </a:p>
        </p:txBody>
      </p:sp>
      <p:grpSp>
        <p:nvGrpSpPr>
          <p:cNvPr id="56" name="그룹 55"/>
          <p:cNvGrpSpPr/>
          <p:nvPr/>
        </p:nvGrpSpPr>
        <p:grpSpPr>
          <a:xfrm rot="0">
            <a:off x="4039534" y="3351226"/>
            <a:ext cx="310954" cy="569696"/>
            <a:chOff x="1772732" y="3050316"/>
            <a:chExt cx="306003" cy="545459"/>
          </a:xfrm>
        </p:grpSpPr>
        <p:sp>
          <p:nvSpPr>
            <p:cNvPr id="57" name="직사각형 56"/>
            <p:cNvSpPr/>
            <p:nvPr/>
          </p:nvSpPr>
          <p:spPr>
            <a:xfrm flipV="1">
              <a:off x="1772732" y="3313772"/>
              <a:ext cx="251238" cy="282003"/>
            </a:xfrm>
            <a:prstGeom prst="rect">
              <a:avLst/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ctr" anchorCtr="0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8" name="1/2 액자 57"/>
            <p:cNvSpPr/>
            <p:nvPr/>
          </p:nvSpPr>
          <p:spPr>
            <a:xfrm rot="13333575">
              <a:off x="1875550" y="3050316"/>
              <a:ext cx="203185" cy="453537"/>
            </a:xfrm>
            <a:prstGeom prst="halfFrame">
              <a:avLst>
                <a:gd name="adj1" fmla="val 30307"/>
                <a:gd name="adj2" fmla="val 2992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vert="horz" wrap="square" lIns="91440" tIns="45720" rIns="91440" bIns="45720" anchor="ctr" anchorCtr="0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20"/>
        <a:ea typeface=""/>
        <a:cs typeface=""/>
        <a:font script="Jpan" typeface="游ゴシック Light"/>
        <a:font script="Hang" typeface="맑은 고딕"/>
        <a:font script="Hans" typeface="等线 Light"/>
        <a:font script="Hant" typeface="PMingLiU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20"/>
        <a:ea typeface=""/>
        <a:cs typeface=""/>
        <a:font script="Jpan" typeface="游ゴシック"/>
        <a:font script="Hang" typeface="맑은 고딕"/>
        <a:font script="Hans" typeface="等线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815</ep:Words>
  <ep:PresentationFormat>A4 용지(210x297mm)</ep:PresentationFormat>
  <ep:Paragraphs>53</ep:Paragraphs>
  <ep:Slides>6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ep:HeadingPairs>
  <ep: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2018-04-06T13:06:03.000</dcterms:created>
  <dc:creator>조예슬</dc:creator>
  <cp:lastModifiedBy>SAMSUNG</cp:lastModifiedBy>
  <dcterms:modified xsi:type="dcterms:W3CDTF">2018-08-16T23:20:51.546</dcterms:modified>
  <cp:revision>22</cp:revision>
  <dc:title>PowerPoint 프레젠테이션</dc:title>
  <cp:version>0906.0100.01</cp:version>
</cp:coreProperties>
</file>