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2C77DF1-41CE-452F-A389-644FD89E6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8C6C3291-6F62-4BEA-8CDF-8579DD2E8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67AA0BD3-3C0C-4519-BCB5-DEAF6FB0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53FE5301-5E14-483B-AFF7-6F6020A2F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7664CD5B-F8A5-46C3-8C53-0A23487A1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413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2422A15-7C5F-4D9A-829B-8CD5B963E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E111B4F8-E037-441D-A0AD-AABDEC936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3AEFFE8A-B908-4566-B28A-AEDF407EC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28875696-2D84-484C-9C3D-36C3EC741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60EC9C4-7A89-4F2A-95F5-FD48124C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6456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DB32C47C-8700-42A9-BA3E-43D76471BA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927FCC9-01D2-4955-A331-CF0E176C5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9E606E12-5B2B-4F30-B450-47F4505FB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6CD78FE8-81A2-4F48-9C54-889D479B7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F7391B56-7FE8-4143-A71E-F284EBD42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03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5F062693-C124-4647-87A5-96DA59775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3CE64EE-33A0-4DF2-B6FC-3056023FD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8BA318A-6A1C-446C-8316-CEF0D9C6F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95A3950-B3F8-450C-865B-9ADDC7A5A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6735D285-8BA7-4619-A29D-80E6C6180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874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7238657-8B33-4E17-8AC4-3F54792F9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061DE3E6-5ED7-4949-BD14-975710141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E564D21B-629A-4BDC-85BA-78E371B76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5BFBA503-77F7-4F28-AE85-F2FC448E0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B4D1B6FE-BB11-4800-8295-357E887BE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604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830ECAE-6EBB-40A0-9F3C-EB3D8D79D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37D1CAF1-6A77-42A9-AE97-F21797ECF4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1B4B2E55-A862-4EAD-8BA0-3D1C90ABE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5EC4610-C171-4B2C-85FC-0BA581D2B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DA6CECCC-8186-46BA-856E-90619A946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F27F6935-D2BB-4AD0-B245-79E9AF32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92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BC0D6508-264B-4A3A-AC0C-F8530206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2482BE1-67F1-4EB6-8C7A-6D77DBEE2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D2D77EF3-2F8D-464F-9450-6271FDF302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82378F81-516B-40FE-BDD0-AF7C089D1F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3445355A-CA9D-4452-9BFA-768471CD61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1C37F159-1F26-49FA-9438-ACAD34F0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7C2354E0-EA79-4DFF-9A0B-6DABF1AC1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A190E968-DA65-4682-96CB-097A9395B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890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B87473EA-DF90-4EA4-9702-26F01FABB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F654834-0EAB-46E6-8E6E-BC92DDBF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8239B150-4E92-4A07-82FC-FEDE35E23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555D047D-8EC1-4F19-9E7E-D605AD4E4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240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E4A2C12F-F10A-493F-92B7-18790C3EF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04BC342D-D3D7-45AF-BDF7-A3A6B215B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308750B-00EA-48AA-A41E-B36B7AD91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9153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C9BB0D8-BDAE-4E60-8DD1-46A49F634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5E70675C-8AA9-4983-B2C1-CC184316D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25AD1241-1FAB-47DF-8EFE-B9EFDFC34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890C6EC9-8148-4F3C-8816-4C6E424EA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113F2938-8D6A-4934-85C6-1EC8652FF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0018E6DC-4554-42B0-A359-9F63D01FA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258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50C47C18-0C18-424E-8640-1B202C420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926C56BF-6D37-4D72-BC45-120CAD27C9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8E0AD724-228A-4DE3-BC23-BEF899CC9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65CCF7A9-8A50-44AE-A229-DA24A49D9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CB3AF86-5B4C-476C-882C-818B5289B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8E2FB4DD-DC89-433F-93E1-B264A306A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6638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5676B3A9-6AB2-49D0-A14B-42B44C047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318D4FD1-2FEB-4C68-9233-5082E2F8DE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3DF9CE2-99C4-46B3-9926-8EDFA5221D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5EE7E-E0DD-45C3-863C-58C2D41B6207}" type="datetimeFigureOut">
              <a:rPr lang="ko-KR" altLang="en-US" smtClean="0"/>
              <a:t>2018-08-16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3F2361F-7699-4CCB-B855-8F9263EDB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E11D9413-D2EE-43E6-8A10-6440E5412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13849-2F7C-4555-969F-289AFE42DA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084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4867EAF-AE1D-4322-9DE8-383AE3F7BC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96" y="-4691"/>
            <a:ext cx="544692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0676238-7F95-4EEB-836A-7D23927873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17AA7B8-79DF-4666-96BA-D125F044E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055" y="3121701"/>
            <a:ext cx="4260941" cy="1786515"/>
          </a:xfrm>
        </p:spPr>
        <p:txBody>
          <a:bodyPr anchor="t">
            <a:normAutofit fontScale="90000"/>
          </a:bodyPr>
          <a:lstStyle/>
          <a:p>
            <a:pPr algn="l"/>
            <a:r>
              <a:rPr lang="ko-KR" altLang="en-US" sz="4400" dirty="0">
                <a:solidFill>
                  <a:srgbClr val="FFFFFF"/>
                </a:solidFill>
              </a:rPr>
              <a:t>독도</a:t>
            </a:r>
            <a:r>
              <a:rPr lang="en-US" altLang="ko-KR" sz="4400" dirty="0">
                <a:solidFill>
                  <a:srgbClr val="FFFFFF"/>
                </a:solidFill>
              </a:rPr>
              <a:t>, </a:t>
            </a:r>
            <a:br>
              <a:rPr lang="en-US" altLang="ko-KR" sz="4400" dirty="0">
                <a:solidFill>
                  <a:srgbClr val="FFFFFF"/>
                </a:solidFill>
              </a:rPr>
            </a:br>
            <a:r>
              <a:rPr lang="ko-KR" altLang="en-US" sz="4400" dirty="0">
                <a:solidFill>
                  <a:srgbClr val="FFFFFF"/>
                </a:solidFill>
              </a:rPr>
              <a:t>왜 대한민국 영토입니까</a:t>
            </a:r>
            <a:r>
              <a:rPr lang="en-US" altLang="ko-KR" sz="4400" dirty="0">
                <a:solidFill>
                  <a:srgbClr val="FFFFFF"/>
                </a:solidFill>
              </a:rPr>
              <a:t>?</a:t>
            </a:r>
            <a:endParaRPr lang="ko-KR" altLang="en-US" sz="4400" dirty="0">
              <a:solidFill>
                <a:srgbClr val="FFFFFF"/>
              </a:solidFill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BA6BBC91-BB96-49D1-A46D-332B7E231A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6057" y="2032347"/>
            <a:ext cx="3658053" cy="955111"/>
          </a:xfrm>
        </p:spPr>
        <p:txBody>
          <a:bodyPr anchor="b">
            <a:normAutofit/>
          </a:bodyPr>
          <a:lstStyle/>
          <a:p>
            <a:pPr algn="l"/>
            <a:r>
              <a:rPr lang="ko-KR" altLang="en-US" sz="1800" dirty="0">
                <a:solidFill>
                  <a:srgbClr val="FFFFFF"/>
                </a:solidFill>
              </a:rPr>
              <a:t>독도에 대한</a:t>
            </a:r>
            <a:r>
              <a:rPr lang="en-US" altLang="ko-KR" sz="1800" dirty="0">
                <a:solidFill>
                  <a:srgbClr val="FFFFFF"/>
                </a:solidFill>
              </a:rPr>
              <a:t>(</a:t>
            </a:r>
            <a:r>
              <a:rPr lang="ko-KR" altLang="en-US" sz="1800" dirty="0">
                <a:solidFill>
                  <a:srgbClr val="FFFFFF"/>
                </a:solidFill>
              </a:rPr>
              <a:t>大韓</a:t>
            </a:r>
            <a:r>
              <a:rPr lang="en-US" altLang="ko-KR" sz="1800" dirty="0">
                <a:solidFill>
                  <a:srgbClr val="FFFFFF"/>
                </a:solidFill>
              </a:rPr>
              <a:t>) </a:t>
            </a:r>
            <a:r>
              <a:rPr lang="ko-KR" altLang="en-US" sz="1800" dirty="0">
                <a:solidFill>
                  <a:srgbClr val="FFFFFF"/>
                </a:solidFill>
              </a:rPr>
              <a:t>사랑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D07DA688-BF07-4991-BCAC-A5510A1101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365" y="1213283"/>
            <a:ext cx="6638853" cy="4431433"/>
          </a:xfrm>
          <a:prstGeom prst="rect">
            <a:avLst/>
          </a:prstGeom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713515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923" y="1620013"/>
            <a:ext cx="8051704" cy="458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874" y="1546217"/>
            <a:ext cx="8410952" cy="473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785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463" y="1396588"/>
            <a:ext cx="7864456" cy="455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89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219" y="1501833"/>
            <a:ext cx="8117988" cy="458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26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D1514E2C-C04B-495D-96D8-22911CD4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800" dirty="0">
                <a:solidFill>
                  <a:schemeClr val="bg1"/>
                </a:solidFill>
              </a:rPr>
              <a:t>독도가 대한민국 영토인 이유</a:t>
            </a:r>
            <a:endParaRPr lang="en-US" altLang="ko-KR" sz="28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B4989BB2-DBFF-4F38-8454-97FE2C14E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이미 </a:t>
            </a:r>
            <a:r>
              <a:rPr lang="en-US" altLang="ko-KR" sz="2400" dirty="0">
                <a:solidFill>
                  <a:srgbClr val="FF0000"/>
                </a:solidFill>
              </a:rPr>
              <a:t>1900</a:t>
            </a:r>
            <a:r>
              <a:rPr lang="ko-KR" altLang="en-US" sz="2400" dirty="0">
                <a:solidFill>
                  <a:srgbClr val="FF0000"/>
                </a:solidFill>
              </a:rPr>
              <a:t>년</a:t>
            </a:r>
            <a:r>
              <a:rPr lang="ko-KR" altLang="en-US" sz="2400" dirty="0">
                <a:solidFill>
                  <a:schemeClr val="bg1"/>
                </a:solidFill>
              </a:rPr>
              <a:t> 대한제국 칙령 제</a:t>
            </a:r>
            <a:r>
              <a:rPr lang="en-US" altLang="ko-KR" sz="2400" dirty="0">
                <a:solidFill>
                  <a:schemeClr val="bg1"/>
                </a:solidFill>
              </a:rPr>
              <a:t>41</a:t>
            </a:r>
            <a:r>
              <a:rPr lang="ko-KR" altLang="en-US" sz="2400" dirty="0">
                <a:solidFill>
                  <a:schemeClr val="bg1"/>
                </a:solidFill>
              </a:rPr>
              <a:t>호로 대한제국 행정구역으로 편입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일본 </a:t>
            </a:r>
            <a:r>
              <a:rPr lang="ko-KR" altLang="en-US" sz="2400" dirty="0" err="1">
                <a:solidFill>
                  <a:schemeClr val="bg1"/>
                </a:solidFill>
              </a:rPr>
              <a:t>시마네현이</a:t>
            </a:r>
            <a:r>
              <a:rPr lang="ko-KR" altLang="en-US" sz="2400" dirty="0">
                <a:solidFill>
                  <a:schemeClr val="bg1"/>
                </a:solidFill>
              </a:rPr>
              <a:t> 일본 영토로 편입하고 </a:t>
            </a:r>
            <a:r>
              <a:rPr lang="en-US" altLang="ko-KR" sz="2400" dirty="0">
                <a:solidFill>
                  <a:schemeClr val="bg1"/>
                </a:solidFill>
              </a:rPr>
              <a:t>‘</a:t>
            </a:r>
            <a:r>
              <a:rPr lang="ko-KR" altLang="en-US" sz="2400" dirty="0">
                <a:solidFill>
                  <a:schemeClr val="bg1"/>
                </a:solidFill>
              </a:rPr>
              <a:t>다케시마</a:t>
            </a:r>
            <a:r>
              <a:rPr lang="en-US" altLang="ko-KR" sz="2400" dirty="0">
                <a:solidFill>
                  <a:schemeClr val="bg1"/>
                </a:solidFill>
              </a:rPr>
              <a:t>’</a:t>
            </a:r>
            <a:r>
              <a:rPr lang="ko-KR" altLang="en-US" sz="2400" dirty="0">
                <a:solidFill>
                  <a:schemeClr val="bg1"/>
                </a:solidFill>
              </a:rPr>
              <a:t>라고 이름 붙인 것은 </a:t>
            </a:r>
            <a:r>
              <a:rPr lang="en-US" altLang="ko-KR" sz="2400" dirty="0">
                <a:solidFill>
                  <a:srgbClr val="FF0000"/>
                </a:solidFill>
              </a:rPr>
              <a:t>1904</a:t>
            </a:r>
            <a:r>
              <a:rPr lang="ko-KR" altLang="en-US" sz="2400" dirty="0">
                <a:solidFill>
                  <a:srgbClr val="FF0000"/>
                </a:solidFill>
              </a:rPr>
              <a:t>년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8F5B7B7D-7DC4-42B6-8220-4E058D7E41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763" y="272462"/>
            <a:ext cx="6250769" cy="29847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CC9278-E82E-46DA-9A52-5C0D66D04355}"/>
              </a:ext>
            </a:extLst>
          </p:cNvPr>
          <p:cNvSpPr txBox="1"/>
          <p:nvPr/>
        </p:nvSpPr>
        <p:spPr>
          <a:xfrm>
            <a:off x="4650910" y="3791673"/>
            <a:ext cx="772839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/>
              <a:t>제</a:t>
            </a:r>
            <a:r>
              <a:rPr lang="en-US" altLang="ko-KR" sz="2400" dirty="0"/>
              <a:t>1</a:t>
            </a:r>
            <a:r>
              <a:rPr lang="ko-KR" altLang="en-US" sz="2400" dirty="0"/>
              <a:t>조 울릉도를 </a:t>
            </a:r>
            <a:r>
              <a:rPr lang="ko-KR" altLang="en-US" sz="2400" dirty="0" err="1"/>
              <a:t>울도라</a:t>
            </a:r>
            <a:r>
              <a:rPr lang="ko-KR" altLang="en-US" sz="2400" dirty="0"/>
              <a:t> 개칭하여 강원도에 부속하고</a:t>
            </a:r>
            <a:r>
              <a:rPr lang="en-US" altLang="ko-KR" sz="2400" dirty="0"/>
              <a:t>, </a:t>
            </a:r>
          </a:p>
          <a:p>
            <a:r>
              <a:rPr lang="ko-KR" altLang="en-US" sz="2400" dirty="0"/>
              <a:t>도감</a:t>
            </a:r>
            <a:r>
              <a:rPr lang="en-US" altLang="ko-KR" sz="2400" dirty="0"/>
              <a:t>(</a:t>
            </a:r>
            <a:r>
              <a:rPr lang="ko-KR" altLang="en-US" sz="2400" dirty="0"/>
              <a:t>島監</a:t>
            </a:r>
            <a:r>
              <a:rPr lang="en-US" altLang="ko-KR" sz="2400" dirty="0"/>
              <a:t>)</a:t>
            </a:r>
            <a:r>
              <a:rPr lang="ko-KR" altLang="en-US" sz="2400" dirty="0"/>
              <a:t>을 군수</a:t>
            </a:r>
            <a:r>
              <a:rPr lang="en-US" altLang="ko-KR" sz="2400" dirty="0"/>
              <a:t>(</a:t>
            </a:r>
            <a:r>
              <a:rPr lang="ko-KR" altLang="en-US" sz="2400" dirty="0"/>
              <a:t>郡守</a:t>
            </a:r>
            <a:r>
              <a:rPr lang="en-US" altLang="ko-KR" sz="2400" dirty="0"/>
              <a:t>)</a:t>
            </a:r>
            <a:r>
              <a:rPr lang="ko-KR" altLang="en-US" sz="2400" dirty="0"/>
              <a:t>로 개정하여 관제 중에 편입</a:t>
            </a:r>
            <a:endParaRPr lang="en-US" altLang="ko-KR" sz="2400" dirty="0"/>
          </a:p>
          <a:p>
            <a:r>
              <a:rPr lang="ko-KR" altLang="en-US" sz="2400" dirty="0"/>
              <a:t>하고</a:t>
            </a:r>
            <a:r>
              <a:rPr lang="en-US" altLang="ko-KR" sz="2400" dirty="0"/>
              <a:t>, </a:t>
            </a:r>
            <a:r>
              <a:rPr lang="ko-KR" altLang="en-US" sz="2400" dirty="0" err="1"/>
              <a:t>군등</a:t>
            </a:r>
            <a:r>
              <a:rPr lang="en-US" altLang="ko-KR" sz="2400" dirty="0"/>
              <a:t>(</a:t>
            </a:r>
            <a:r>
              <a:rPr lang="ko-KR" altLang="en-US" sz="2400" dirty="0"/>
              <a:t>郡等</a:t>
            </a:r>
            <a:r>
              <a:rPr lang="en-US" altLang="ko-KR" sz="2400" dirty="0"/>
              <a:t>)</a:t>
            </a:r>
            <a:r>
              <a:rPr lang="ko-KR" altLang="en-US" sz="2400" dirty="0"/>
              <a:t>은 </a:t>
            </a:r>
            <a:r>
              <a:rPr lang="en-US" altLang="ko-KR" sz="2400" dirty="0"/>
              <a:t>5</a:t>
            </a:r>
            <a:r>
              <a:rPr lang="ko-KR" altLang="en-US" sz="2400" dirty="0"/>
              <a:t>등으로 할 일</a:t>
            </a:r>
          </a:p>
          <a:p>
            <a:r>
              <a:rPr lang="ko-KR" altLang="en-US" sz="2400" dirty="0"/>
              <a:t>제</a:t>
            </a:r>
            <a:r>
              <a:rPr lang="en-US" altLang="ko-KR" sz="2400" dirty="0"/>
              <a:t>2</a:t>
            </a:r>
            <a:r>
              <a:rPr lang="ko-KR" altLang="en-US" sz="2400" dirty="0"/>
              <a:t>조 군청 위치는 </a:t>
            </a:r>
            <a:r>
              <a:rPr lang="ko-KR" altLang="en-US" sz="2400" dirty="0" err="1"/>
              <a:t>태하동</a:t>
            </a:r>
            <a:r>
              <a:rPr lang="en-US" altLang="ko-KR" sz="2400" dirty="0"/>
              <a:t>(</a:t>
            </a:r>
            <a:r>
              <a:rPr lang="ko-KR" altLang="en-US" sz="2400" dirty="0"/>
              <a:t>台霞洞</a:t>
            </a:r>
            <a:r>
              <a:rPr lang="en-US" altLang="ko-KR" sz="2400" dirty="0"/>
              <a:t>)</a:t>
            </a:r>
            <a:r>
              <a:rPr lang="ko-KR" altLang="en-US" sz="2400" dirty="0"/>
              <a:t>으로 정하고</a:t>
            </a:r>
            <a:r>
              <a:rPr lang="en-US" altLang="ko-KR" sz="2400" dirty="0"/>
              <a:t>, </a:t>
            </a:r>
            <a:r>
              <a:rPr lang="ko-KR" altLang="en-US" sz="2400" dirty="0"/>
              <a:t>구역은 </a:t>
            </a:r>
            <a:endParaRPr lang="en-US" altLang="ko-KR" sz="2400" dirty="0"/>
          </a:p>
          <a:p>
            <a:r>
              <a:rPr lang="ko-KR" altLang="en-US" sz="2400" dirty="0"/>
              <a:t>울릉전도</a:t>
            </a:r>
            <a:r>
              <a:rPr lang="en-US" altLang="ko-KR" sz="2400" dirty="0"/>
              <a:t>(</a:t>
            </a:r>
            <a:r>
              <a:rPr lang="ko-KR" altLang="en-US" sz="2400" dirty="0"/>
              <a:t>欝陵全島</a:t>
            </a:r>
            <a:r>
              <a:rPr lang="en-US" altLang="ko-KR" sz="2400" dirty="0"/>
              <a:t>)</a:t>
            </a:r>
            <a:r>
              <a:rPr lang="ko-KR" altLang="en-US" sz="2400" dirty="0"/>
              <a:t>와 죽도</a:t>
            </a:r>
            <a:r>
              <a:rPr lang="en-US" altLang="ko-KR" sz="2400" dirty="0"/>
              <a:t>(</a:t>
            </a:r>
            <a:r>
              <a:rPr lang="ko-KR" altLang="en-US" sz="2400" dirty="0"/>
              <a:t>竹島</a:t>
            </a:r>
            <a:r>
              <a:rPr lang="en-US" altLang="ko-KR" sz="2400" dirty="0"/>
              <a:t>)</a:t>
            </a:r>
            <a:r>
              <a:rPr lang="ko-KR" altLang="en-US" sz="2400" dirty="0" err="1">
                <a:solidFill>
                  <a:srgbClr val="FF0000"/>
                </a:solidFill>
              </a:rPr>
              <a:t>ㆍ석도</a:t>
            </a:r>
            <a:r>
              <a:rPr lang="en-US" altLang="ko-KR" sz="2400" dirty="0">
                <a:solidFill>
                  <a:srgbClr val="FF0000"/>
                </a:solidFill>
              </a:rPr>
              <a:t>(</a:t>
            </a:r>
            <a:r>
              <a:rPr lang="ko-KR" altLang="en-US" sz="2400" dirty="0">
                <a:solidFill>
                  <a:srgbClr val="FF0000"/>
                </a:solidFill>
              </a:rPr>
              <a:t>石島</a:t>
            </a:r>
            <a:r>
              <a:rPr lang="en-US" altLang="ko-KR" sz="2400" dirty="0">
                <a:solidFill>
                  <a:srgbClr val="FF0000"/>
                </a:solidFill>
              </a:rPr>
              <a:t>)</a:t>
            </a:r>
            <a:r>
              <a:rPr lang="ko-KR" altLang="en-US" sz="2400" dirty="0"/>
              <a:t>를 </a:t>
            </a:r>
            <a:endParaRPr lang="en-US" altLang="ko-KR" sz="2400" dirty="0"/>
          </a:p>
          <a:p>
            <a:r>
              <a:rPr lang="ko-KR" altLang="en-US" sz="2400" dirty="0"/>
              <a:t>관할할 일</a:t>
            </a:r>
          </a:p>
        </p:txBody>
      </p:sp>
    </p:spTree>
    <p:extLst>
      <p:ext uri="{BB962C8B-B14F-4D97-AF65-F5344CB8AC3E}">
        <p14:creationId xmlns:p14="http://schemas.microsoft.com/office/powerpoint/2010/main" val="66419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D1514E2C-C04B-495D-96D8-22911CD4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800" dirty="0">
                <a:solidFill>
                  <a:schemeClr val="bg1"/>
                </a:solidFill>
              </a:rPr>
              <a:t>독도가 대한민국 영토인 이유</a:t>
            </a:r>
            <a:endParaRPr lang="en-US" altLang="ko-KR" sz="28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B4989BB2-DBFF-4F38-8454-97FE2C14E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 latinLnBrk="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ko-KR" sz="2400" dirty="0">
                <a:solidFill>
                  <a:schemeClr val="bg1"/>
                </a:solidFill>
              </a:rPr>
              <a:t>1906</a:t>
            </a:r>
            <a:r>
              <a:rPr lang="ko-KR" altLang="en-US" sz="2400" dirty="0">
                <a:solidFill>
                  <a:schemeClr val="bg1"/>
                </a:solidFill>
              </a:rPr>
              <a:t>년 </a:t>
            </a:r>
            <a:r>
              <a:rPr lang="ko-KR" altLang="en-US" sz="2400" dirty="0" err="1">
                <a:solidFill>
                  <a:schemeClr val="bg1"/>
                </a:solidFill>
              </a:rPr>
              <a:t>울도군수</a:t>
            </a:r>
            <a:r>
              <a:rPr lang="ko-KR" altLang="en-US" sz="2400" dirty="0">
                <a:solidFill>
                  <a:schemeClr val="bg1"/>
                </a:solidFill>
              </a:rPr>
              <a:t> </a:t>
            </a:r>
            <a:r>
              <a:rPr lang="ko-KR" altLang="en-US" sz="2400" dirty="0" err="1">
                <a:solidFill>
                  <a:schemeClr val="bg1"/>
                </a:solidFill>
              </a:rPr>
              <a:t>심흥택의</a:t>
            </a:r>
            <a:r>
              <a:rPr lang="ko-KR" altLang="en-US" sz="2400" dirty="0">
                <a:solidFill>
                  <a:schemeClr val="bg1"/>
                </a:solidFill>
              </a:rPr>
              <a:t> 보고서에서 </a:t>
            </a:r>
            <a:r>
              <a:rPr lang="en-US" altLang="ko-KR" sz="2400" dirty="0">
                <a:solidFill>
                  <a:schemeClr val="bg1"/>
                </a:solidFill>
              </a:rPr>
              <a:t>‘</a:t>
            </a:r>
            <a:r>
              <a:rPr lang="ko-KR" altLang="en-US" sz="2400" dirty="0">
                <a:solidFill>
                  <a:schemeClr val="bg1"/>
                </a:solidFill>
              </a:rPr>
              <a:t>독도</a:t>
            </a:r>
            <a:r>
              <a:rPr lang="en-US" altLang="ko-KR" sz="2400" dirty="0">
                <a:solidFill>
                  <a:schemeClr val="bg1"/>
                </a:solidFill>
              </a:rPr>
              <a:t>’</a:t>
            </a:r>
            <a:r>
              <a:rPr lang="ko-KR" altLang="en-US" sz="2400" dirty="0">
                <a:solidFill>
                  <a:schemeClr val="bg1"/>
                </a:solidFill>
              </a:rPr>
              <a:t>란 이름 처음 사용</a:t>
            </a:r>
            <a:r>
              <a:rPr lang="en-US" altLang="ko-KR" sz="2400" dirty="0">
                <a:solidFill>
                  <a:schemeClr val="bg1"/>
                </a:solidFill>
              </a:rPr>
              <a:t>. </a:t>
            </a:r>
            <a:r>
              <a:rPr lang="ko-KR" altLang="en-US" sz="2400" dirty="0">
                <a:solidFill>
                  <a:schemeClr val="bg1"/>
                </a:solidFill>
              </a:rPr>
              <a:t>대한제국 </a:t>
            </a:r>
            <a:r>
              <a:rPr lang="ko-KR" altLang="en-US" sz="2400" dirty="0">
                <a:solidFill>
                  <a:srgbClr val="FF0000"/>
                </a:solidFill>
              </a:rPr>
              <a:t>영토임을</a:t>
            </a:r>
            <a:r>
              <a:rPr lang="ko-KR" altLang="en-US" sz="2400" dirty="0">
                <a:solidFill>
                  <a:schemeClr val="bg1"/>
                </a:solidFill>
              </a:rPr>
              <a:t> 인식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  <a:p>
            <a:pPr indent="-228600" latinLnBrk="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중앙정부에서 보낸 지령 제</a:t>
            </a:r>
            <a:r>
              <a:rPr lang="en-US" altLang="ko-KR" sz="2400" dirty="0">
                <a:solidFill>
                  <a:schemeClr val="bg1"/>
                </a:solidFill>
              </a:rPr>
              <a:t>3</a:t>
            </a:r>
            <a:r>
              <a:rPr lang="ko-KR" altLang="en-US" sz="2400" dirty="0">
                <a:solidFill>
                  <a:schemeClr val="bg1"/>
                </a:solidFill>
              </a:rPr>
              <a:t>호에서 독도가 명확한 대한제국 </a:t>
            </a:r>
            <a:r>
              <a:rPr lang="ko-KR" altLang="en-US" sz="2400" dirty="0">
                <a:solidFill>
                  <a:srgbClr val="FF0000"/>
                </a:solidFill>
              </a:rPr>
              <a:t>영토</a:t>
            </a:r>
            <a:r>
              <a:rPr lang="ko-KR" altLang="en-US" sz="2400" dirty="0">
                <a:solidFill>
                  <a:schemeClr val="bg1"/>
                </a:solidFill>
              </a:rPr>
              <a:t>임을 드러냄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8F5B7B7D-7DC4-42B6-8220-4E058D7E41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637" y="444258"/>
            <a:ext cx="2323834" cy="29847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F04172D4-CAA5-413B-AA8A-683E88FD3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812" y="603129"/>
            <a:ext cx="2076450" cy="2667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0B3FFCB-0405-42B5-ACDB-9485525F5ED3}"/>
              </a:ext>
            </a:extLst>
          </p:cNvPr>
          <p:cNvSpPr txBox="1"/>
          <p:nvPr/>
        </p:nvSpPr>
        <p:spPr>
          <a:xfrm>
            <a:off x="4783016" y="3587872"/>
            <a:ext cx="717856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/>
              <a:t>-</a:t>
            </a:r>
            <a:r>
              <a:rPr lang="ko-KR" altLang="en-US" sz="2400" dirty="0" err="1"/>
              <a:t>울도군수</a:t>
            </a:r>
            <a:r>
              <a:rPr lang="ko-KR" altLang="en-US" sz="2400" dirty="0"/>
              <a:t> </a:t>
            </a:r>
            <a:r>
              <a:rPr lang="ko-KR" altLang="en-US" sz="2400" dirty="0" err="1"/>
              <a:t>심흥택</a:t>
            </a:r>
            <a:r>
              <a:rPr lang="ko-KR" altLang="en-US" sz="2400" dirty="0"/>
              <a:t> 보고서 내에</a:t>
            </a:r>
          </a:p>
          <a:p>
            <a:r>
              <a:rPr lang="ko-KR" altLang="en-US" sz="2400" dirty="0" err="1"/>
              <a:t>본군</a:t>
            </a:r>
            <a:r>
              <a:rPr lang="en-US" altLang="ko-KR" sz="2400" dirty="0"/>
              <a:t>(</a:t>
            </a:r>
            <a:r>
              <a:rPr lang="ko-KR" altLang="en-US" sz="2400" dirty="0"/>
              <a:t>本郡</a:t>
            </a:r>
            <a:r>
              <a:rPr lang="en-US" altLang="ko-KR" sz="2400" dirty="0"/>
              <a:t>) </a:t>
            </a:r>
            <a:r>
              <a:rPr lang="ko-KR" altLang="en-US" sz="2400" dirty="0"/>
              <a:t>소속 독도가 외양</a:t>
            </a:r>
            <a:r>
              <a:rPr lang="en-US" altLang="ko-KR" sz="2400" dirty="0"/>
              <a:t>(</a:t>
            </a:r>
            <a:r>
              <a:rPr lang="ko-KR" altLang="en-US" sz="2400" dirty="0"/>
              <a:t>外洋</a:t>
            </a:r>
            <a:r>
              <a:rPr lang="en-US" altLang="ko-KR" sz="2400" dirty="0"/>
              <a:t>) 100</a:t>
            </a:r>
            <a:r>
              <a:rPr lang="ko-KR" altLang="en-US" sz="2400" dirty="0"/>
              <a:t>여 </a:t>
            </a:r>
            <a:r>
              <a:rPr lang="ko-KR" altLang="en-US" sz="2400" dirty="0" err="1"/>
              <a:t>리쯤에</a:t>
            </a:r>
            <a:r>
              <a:rPr lang="ko-KR" altLang="en-US" sz="2400" dirty="0"/>
              <a:t> </a:t>
            </a:r>
            <a:endParaRPr lang="en-US" altLang="ko-KR" sz="2400" dirty="0"/>
          </a:p>
          <a:p>
            <a:r>
              <a:rPr lang="ko-KR" altLang="en-US" sz="2400" dirty="0" err="1"/>
              <a:t>있아옵드니</a:t>
            </a:r>
            <a:r>
              <a:rPr lang="en-US" altLang="ko-KR" sz="2400" dirty="0"/>
              <a:t>…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2400" dirty="0"/>
              <a:t>-</a:t>
            </a:r>
            <a:r>
              <a:rPr lang="ko-KR" altLang="en-US" sz="2400" dirty="0"/>
              <a:t>보내온 보고는 다 보았다</a:t>
            </a:r>
            <a:r>
              <a:rPr lang="en-US" altLang="ko-KR" sz="2400" dirty="0"/>
              <a:t>. (</a:t>
            </a:r>
            <a:r>
              <a:rPr lang="ko-KR" altLang="en-US" sz="2400" dirty="0"/>
              <a:t>일본이</a:t>
            </a:r>
            <a:r>
              <a:rPr lang="en-US" altLang="ko-KR" sz="2400" dirty="0"/>
              <a:t>) </a:t>
            </a:r>
            <a:r>
              <a:rPr lang="ko-KR" altLang="en-US" sz="2400" dirty="0"/>
              <a:t>독도를 영지로 </a:t>
            </a:r>
            <a:endParaRPr lang="en-US" altLang="ko-KR" sz="2400" dirty="0"/>
          </a:p>
          <a:p>
            <a:r>
              <a:rPr lang="ko-KR" altLang="en-US" sz="2400" dirty="0"/>
              <a:t>했다는 설은 전혀 근거가 없으니</a:t>
            </a:r>
            <a:r>
              <a:rPr lang="en-US" altLang="ko-KR" sz="2400" dirty="0"/>
              <a:t>, </a:t>
            </a:r>
            <a:r>
              <a:rPr lang="ko-KR" altLang="en-US" sz="2400" dirty="0"/>
              <a:t>섬의 형편과 </a:t>
            </a:r>
            <a:endParaRPr lang="en-US" altLang="ko-KR" sz="2400" dirty="0"/>
          </a:p>
          <a:p>
            <a:r>
              <a:rPr lang="ko-KR" altLang="en-US" sz="2400" dirty="0"/>
              <a:t>일본인의 행동 여하를 다시 </a:t>
            </a:r>
            <a:r>
              <a:rPr lang="en-US" altLang="ko-KR" sz="2400" dirty="0"/>
              <a:t> </a:t>
            </a:r>
            <a:r>
              <a:rPr lang="ko-KR" altLang="en-US" sz="2400" dirty="0"/>
              <a:t>조사하여 보고할 것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86108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D1514E2C-C04B-495D-96D8-22911CD4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800" dirty="0">
                <a:solidFill>
                  <a:schemeClr val="bg1"/>
                </a:solidFill>
              </a:rPr>
              <a:t>독도가 대한민국 영토인 이유</a:t>
            </a:r>
            <a:endParaRPr lang="en-US" altLang="ko-KR" sz="28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B4989BB2-DBFF-4F38-8454-97FE2C14E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ko-KR" sz="2400" dirty="0">
                <a:solidFill>
                  <a:schemeClr val="bg1"/>
                </a:solidFill>
              </a:rPr>
              <a:t>20</a:t>
            </a:r>
            <a:r>
              <a:rPr lang="ko-KR" altLang="en-US" sz="2400" dirty="0">
                <a:solidFill>
                  <a:schemeClr val="bg1"/>
                </a:solidFill>
              </a:rPr>
              <a:t>세기 이전에 독도가 조선 영토임을 나타내는 </a:t>
            </a:r>
            <a:r>
              <a:rPr lang="ko-KR" altLang="en-US" sz="2400" dirty="0">
                <a:solidFill>
                  <a:srgbClr val="FF0000"/>
                </a:solidFill>
              </a:rPr>
              <a:t>일본의 자료들</a:t>
            </a:r>
            <a:r>
              <a:rPr lang="ko-KR" altLang="en-US" sz="2400" dirty="0">
                <a:solidFill>
                  <a:schemeClr val="bg1"/>
                </a:solidFill>
              </a:rPr>
              <a:t>은 무수히 많음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="" xmlns:a16="http://schemas.microsoft.com/office/drawing/2014/main" id="{BE6E394D-6B7D-4ECE-9712-9BFD282B4A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ko-KR" altLang="en-US" sz="2000" dirty="0"/>
              <a:t>은주</a:t>
            </a:r>
            <a:r>
              <a:rPr lang="en-US" altLang="ko-KR" sz="2000" dirty="0"/>
              <a:t>(</a:t>
            </a:r>
            <a:r>
              <a:rPr lang="ko-KR" altLang="en-US" sz="2000" dirty="0" err="1"/>
              <a:t>온슈</a:t>
            </a:r>
            <a:r>
              <a:rPr lang="en-US" altLang="ko-KR" sz="2000" dirty="0"/>
              <a:t>)</a:t>
            </a:r>
            <a:r>
              <a:rPr lang="ko-KR" altLang="en-US" sz="2000" dirty="0" err="1"/>
              <a:t>시청합기</a:t>
            </a:r>
            <a:r>
              <a:rPr lang="en-US" altLang="ko-KR" sz="2000" dirty="0"/>
              <a:t>(</a:t>
            </a:r>
            <a:r>
              <a:rPr lang="ko-KR" altLang="en-US" sz="2000" dirty="0"/>
              <a:t>隱州視聽合記</a:t>
            </a:r>
            <a:r>
              <a:rPr lang="en-US" altLang="ko-KR" sz="2000" dirty="0"/>
              <a:t>) (1667)</a:t>
            </a:r>
          </a:p>
          <a:p>
            <a:r>
              <a:rPr lang="ko-KR" altLang="en-US" sz="2000" dirty="0" err="1"/>
              <a:t>돗토리번</a:t>
            </a:r>
            <a:r>
              <a:rPr lang="ko-KR" altLang="en-US" sz="2000" dirty="0"/>
              <a:t> 답변서</a:t>
            </a:r>
            <a:r>
              <a:rPr lang="en-US" altLang="ko-KR" sz="2000" dirty="0"/>
              <a:t>(</a:t>
            </a:r>
            <a:r>
              <a:rPr lang="ko-KR" altLang="en-US" sz="2000" dirty="0"/>
              <a:t>鳥取藩 答辨書</a:t>
            </a:r>
            <a:r>
              <a:rPr lang="en-US" altLang="ko-KR" sz="2000" dirty="0"/>
              <a:t>) (1695)</a:t>
            </a:r>
          </a:p>
          <a:p>
            <a:r>
              <a:rPr lang="ko-KR" altLang="en-US" sz="2000" dirty="0" err="1"/>
              <a:t>원록</a:t>
            </a:r>
            <a:r>
              <a:rPr lang="en-US" altLang="ko-KR" sz="2000" dirty="0"/>
              <a:t>(</a:t>
            </a:r>
            <a:r>
              <a:rPr lang="ko-KR" altLang="en-US" sz="2000" dirty="0" err="1"/>
              <a:t>겐로쿠</a:t>
            </a:r>
            <a:r>
              <a:rPr lang="en-US" altLang="ko-KR" sz="2000" dirty="0"/>
              <a:t>)</a:t>
            </a:r>
            <a:r>
              <a:rPr lang="ko-KR" altLang="en-US" sz="2000" dirty="0" err="1"/>
              <a:t>구병자년조선주착안일권지각서</a:t>
            </a:r>
            <a:r>
              <a:rPr lang="en-US" altLang="ko-KR" sz="2000" dirty="0"/>
              <a:t>(</a:t>
            </a:r>
            <a:r>
              <a:rPr lang="ko-KR" altLang="en-US" sz="2000" dirty="0"/>
              <a:t>元祿九丙子年朝鮮舟着岸一卷之覺書</a:t>
            </a:r>
            <a:r>
              <a:rPr lang="en-US" altLang="ko-KR" sz="2000" dirty="0"/>
              <a:t>) (1696)</a:t>
            </a:r>
          </a:p>
          <a:p>
            <a:r>
              <a:rPr lang="ko-KR" altLang="en-US" sz="2000" dirty="0" err="1"/>
              <a:t>개정일본여지로정전도</a:t>
            </a:r>
            <a:r>
              <a:rPr lang="en-US" altLang="ko-KR" sz="2000" dirty="0"/>
              <a:t>(</a:t>
            </a:r>
            <a:r>
              <a:rPr lang="ko-KR" altLang="en-US" sz="2000" dirty="0"/>
              <a:t>改定日本輿地路程全圖</a:t>
            </a:r>
            <a:r>
              <a:rPr lang="en-US" altLang="ko-KR" sz="2000" dirty="0"/>
              <a:t>) (1791)</a:t>
            </a:r>
          </a:p>
          <a:p>
            <a:r>
              <a:rPr lang="ko-KR" altLang="en-US" sz="2000" dirty="0"/>
              <a:t>쓰시마번 답변서</a:t>
            </a:r>
            <a:r>
              <a:rPr lang="en-US" altLang="ko-KR" sz="2000" dirty="0"/>
              <a:t>(</a:t>
            </a:r>
            <a:r>
              <a:rPr lang="ko-KR" altLang="en-US" sz="2000" dirty="0"/>
              <a:t>對馬藩 答辨書</a:t>
            </a:r>
            <a:r>
              <a:rPr lang="en-US" altLang="ko-KR" sz="2000" dirty="0"/>
              <a:t>) (1836)</a:t>
            </a:r>
          </a:p>
          <a:p>
            <a:r>
              <a:rPr lang="ko-KR" altLang="en-US" sz="2000" dirty="0"/>
              <a:t>다케시마 </a:t>
            </a:r>
            <a:r>
              <a:rPr lang="ko-KR" altLang="en-US" sz="2000" dirty="0" err="1"/>
              <a:t>제찰</a:t>
            </a:r>
            <a:r>
              <a:rPr lang="en-US" altLang="ko-KR" sz="2000" dirty="0"/>
              <a:t>(</a:t>
            </a:r>
            <a:r>
              <a:rPr lang="ko-KR" altLang="en-US" sz="2000" dirty="0"/>
              <a:t>竹島 制札</a:t>
            </a:r>
            <a:r>
              <a:rPr lang="en-US" altLang="ko-KR" sz="2000" dirty="0"/>
              <a:t>) (1837)</a:t>
            </a:r>
          </a:p>
          <a:p>
            <a:r>
              <a:rPr lang="ko-KR" altLang="en-US" sz="2000" dirty="0" err="1"/>
              <a:t>관판실측일본지도</a:t>
            </a:r>
            <a:r>
              <a:rPr lang="en-US" altLang="ko-KR" sz="2000" dirty="0"/>
              <a:t>(</a:t>
            </a:r>
            <a:r>
              <a:rPr lang="ko-KR" altLang="en-US" sz="2000" dirty="0"/>
              <a:t>官版實測日本地圖</a:t>
            </a:r>
            <a:r>
              <a:rPr lang="en-US" altLang="ko-KR" sz="2000" dirty="0"/>
              <a:t>) (1870)</a:t>
            </a:r>
          </a:p>
          <a:p>
            <a:r>
              <a:rPr lang="ko-KR" altLang="en-US" sz="2000" dirty="0" err="1"/>
              <a:t>태정관지령</a:t>
            </a:r>
            <a:r>
              <a:rPr lang="en-US" altLang="ko-KR" sz="2000" dirty="0"/>
              <a:t>(</a:t>
            </a:r>
            <a:r>
              <a:rPr lang="ko-KR" altLang="en-US" sz="2000" dirty="0"/>
              <a:t>太政官指令</a:t>
            </a:r>
            <a:r>
              <a:rPr lang="en-US" altLang="ko-KR" sz="2000" dirty="0"/>
              <a:t>) (1877)</a:t>
            </a:r>
          </a:p>
          <a:p>
            <a:r>
              <a:rPr lang="ko-KR" altLang="en-US" sz="2000" dirty="0"/>
              <a:t>일본 육군 제작 대일본전도</a:t>
            </a:r>
            <a:r>
              <a:rPr lang="en-US" altLang="ko-KR" sz="2000" dirty="0"/>
              <a:t>(1877)</a:t>
            </a:r>
          </a:p>
          <a:p>
            <a:r>
              <a:rPr lang="ko-KR" altLang="en-US" sz="2000" dirty="0" err="1"/>
              <a:t>내무성</a:t>
            </a:r>
            <a:r>
              <a:rPr lang="ko-KR" altLang="en-US" sz="2000" dirty="0"/>
              <a:t> </a:t>
            </a:r>
            <a:r>
              <a:rPr lang="ko-KR" altLang="en-US" sz="2000" dirty="0" err="1"/>
              <a:t>지리국</a:t>
            </a:r>
            <a:r>
              <a:rPr lang="ko-KR" altLang="en-US" sz="2000" dirty="0"/>
              <a:t> 제작 </a:t>
            </a:r>
            <a:r>
              <a:rPr lang="ko-KR" altLang="en-US" sz="2000" dirty="0" err="1"/>
              <a:t>대일본국전도</a:t>
            </a:r>
            <a:r>
              <a:rPr lang="en-US" altLang="ko-KR" sz="2000" dirty="0"/>
              <a:t> (1880)</a:t>
            </a:r>
          </a:p>
          <a:p>
            <a:r>
              <a:rPr lang="ko-KR" altLang="en-US" sz="2000" dirty="0"/>
              <a:t>농상무성 제작 일본제국전도 </a:t>
            </a:r>
            <a:r>
              <a:rPr lang="en-US" altLang="ko-KR" sz="2000" dirty="0"/>
              <a:t>(1888)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139940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D1514E2C-C04B-495D-96D8-22911CD4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일본측 주장에 대한 반박</a:t>
            </a:r>
            <a:endParaRPr lang="en-US" altLang="ko-KR" sz="28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B4989BB2-DBFF-4F38-8454-97FE2C14E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7" y="2468402"/>
            <a:ext cx="3363974" cy="3746131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 err="1">
                <a:solidFill>
                  <a:schemeClr val="bg1"/>
                </a:solidFill>
              </a:rPr>
              <a:t>팔도총도는</a:t>
            </a:r>
            <a:r>
              <a:rPr lang="ko-KR" altLang="en-US" sz="2400" dirty="0">
                <a:solidFill>
                  <a:schemeClr val="bg1"/>
                </a:solidFill>
              </a:rPr>
              <a:t> </a:t>
            </a:r>
            <a:r>
              <a:rPr lang="en-US" altLang="ko-KR" sz="2400" dirty="0">
                <a:solidFill>
                  <a:schemeClr val="bg1"/>
                </a:solidFill>
              </a:rPr>
              <a:t>16</a:t>
            </a:r>
            <a:r>
              <a:rPr lang="ko-KR" altLang="en-US" sz="2400" dirty="0">
                <a:solidFill>
                  <a:schemeClr val="bg1"/>
                </a:solidFill>
              </a:rPr>
              <a:t>세기에 만들어진 지도로 시대적 한계로 실측 지도가 아니기 때문에 실제와는 다른 점 일부 존재</a:t>
            </a:r>
            <a:r>
              <a:rPr lang="en-US" altLang="ko-KR" sz="2400" dirty="0">
                <a:solidFill>
                  <a:schemeClr val="bg1"/>
                </a:solidFill>
              </a:rPr>
              <a:t>. </a:t>
            </a:r>
          </a:p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섬의 크기에 관해서는 다른 섬들도 실제 크기와 관계없이 </a:t>
            </a:r>
            <a:r>
              <a:rPr lang="ko-KR" altLang="en-US" sz="2400" dirty="0">
                <a:solidFill>
                  <a:srgbClr val="FF0000"/>
                </a:solidFill>
              </a:rPr>
              <a:t>모두 같은 크기</a:t>
            </a:r>
            <a:r>
              <a:rPr lang="ko-KR" altLang="en-US" sz="2400" dirty="0">
                <a:solidFill>
                  <a:schemeClr val="bg1"/>
                </a:solidFill>
              </a:rPr>
              <a:t>로 </a:t>
            </a:r>
            <a:r>
              <a:rPr lang="ko-KR" altLang="en-US" sz="2400" dirty="0" err="1">
                <a:solidFill>
                  <a:schemeClr val="bg1"/>
                </a:solidFill>
              </a:rPr>
              <a:t>그려짐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="" xmlns:a16="http://schemas.microsoft.com/office/drawing/2014/main" id="{34FCB5C6-97C4-46E1-844E-E70C33614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430" y="316457"/>
            <a:ext cx="7185838" cy="5980691"/>
          </a:xfrm>
        </p:spPr>
      </p:pic>
    </p:spTree>
    <p:extLst>
      <p:ext uri="{BB962C8B-B14F-4D97-AF65-F5344CB8AC3E}">
        <p14:creationId xmlns:p14="http://schemas.microsoft.com/office/powerpoint/2010/main" val="3423121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D1514E2C-C04B-495D-96D8-22911CD4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일본측 주장에 대한 반박</a:t>
            </a:r>
            <a:endParaRPr lang="en-US" altLang="ko-KR" sz="28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B4989BB2-DBFF-4F38-8454-97FE2C14E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세종실록 지리지의 언급이나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  <a:r>
              <a:rPr lang="ko-KR" altLang="en-US" sz="2400" dirty="0">
                <a:solidFill>
                  <a:schemeClr val="bg1"/>
                </a:solidFill>
              </a:rPr>
              <a:t>안용복의 진술은 모두 </a:t>
            </a:r>
            <a:r>
              <a:rPr lang="ko-KR" altLang="en-US" sz="2400" dirty="0">
                <a:solidFill>
                  <a:srgbClr val="FF0000"/>
                </a:solidFill>
              </a:rPr>
              <a:t>세계기록유산</a:t>
            </a:r>
            <a:r>
              <a:rPr lang="ko-KR" altLang="en-US" sz="2400" dirty="0">
                <a:solidFill>
                  <a:schemeClr val="bg1"/>
                </a:solidFill>
              </a:rPr>
              <a:t>인 조선왕조실록에 기록된 내용</a:t>
            </a:r>
            <a:r>
              <a:rPr lang="en-US" altLang="ko-KR" sz="2400" dirty="0">
                <a:solidFill>
                  <a:schemeClr val="bg1"/>
                </a:solidFill>
              </a:rPr>
              <a:t>. </a:t>
            </a:r>
            <a:r>
              <a:rPr lang="ko-KR" altLang="en-US" sz="2400" dirty="0">
                <a:solidFill>
                  <a:schemeClr val="bg1"/>
                </a:solidFill>
              </a:rPr>
              <a:t>단순히 </a:t>
            </a:r>
            <a:r>
              <a:rPr lang="en-US" altLang="ko-KR" sz="2400" dirty="0">
                <a:solidFill>
                  <a:schemeClr val="bg1"/>
                </a:solidFill>
              </a:rPr>
              <a:t>‘</a:t>
            </a:r>
            <a:r>
              <a:rPr lang="ko-KR" altLang="en-US" sz="2400" dirty="0">
                <a:solidFill>
                  <a:schemeClr val="bg1"/>
                </a:solidFill>
              </a:rPr>
              <a:t>신빙성이 없다</a:t>
            </a:r>
            <a:r>
              <a:rPr lang="en-US" altLang="ko-KR" sz="2400" dirty="0">
                <a:solidFill>
                  <a:schemeClr val="bg1"/>
                </a:solidFill>
              </a:rPr>
              <a:t>’</a:t>
            </a:r>
            <a:r>
              <a:rPr lang="ko-KR" altLang="en-US" sz="2400" dirty="0">
                <a:solidFill>
                  <a:schemeClr val="bg1"/>
                </a:solidFill>
              </a:rPr>
              <a:t>고 취급할 수 없음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="" xmlns:a16="http://schemas.microsoft.com/office/drawing/2014/main" id="{34FCB5C6-97C4-46E1-844E-E70C33614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908" y="1308655"/>
            <a:ext cx="7541091" cy="3674699"/>
          </a:xfrm>
        </p:spPr>
      </p:pic>
    </p:spTree>
    <p:extLst>
      <p:ext uri="{BB962C8B-B14F-4D97-AF65-F5344CB8AC3E}">
        <p14:creationId xmlns:p14="http://schemas.microsoft.com/office/powerpoint/2010/main" val="116306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D1514E2C-C04B-495D-96D8-22911CD4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일본측 주장에 대한 반박</a:t>
            </a:r>
            <a:endParaRPr lang="en-US" altLang="ko-KR" sz="28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B4989BB2-DBFF-4F38-8454-97FE2C14E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샌프란시스코 강화조약에서 독도가 언급되지 않는 것은 사실이나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  <a:r>
              <a:rPr lang="ko-KR" altLang="en-US" sz="2400" dirty="0">
                <a:solidFill>
                  <a:schemeClr val="bg1"/>
                </a:solidFill>
              </a:rPr>
              <a:t>해당 조항에서 한국의 </a:t>
            </a:r>
            <a:r>
              <a:rPr lang="ko-KR" altLang="en-US" sz="2400" dirty="0">
                <a:solidFill>
                  <a:srgbClr val="FF0000"/>
                </a:solidFill>
              </a:rPr>
              <a:t>모든 섬을 열거하지 않음</a:t>
            </a:r>
            <a:r>
              <a:rPr lang="en-US" altLang="ko-KR" sz="2400" dirty="0">
                <a:solidFill>
                  <a:schemeClr val="bg1"/>
                </a:solidFill>
              </a:rPr>
              <a:t>. </a:t>
            </a:r>
            <a:r>
              <a:rPr lang="ko-KR" altLang="en-US" sz="2400" dirty="0">
                <a:solidFill>
                  <a:schemeClr val="bg1"/>
                </a:solidFill>
              </a:rPr>
              <a:t>따라서 언급되지 않았다고 해서 한국령이 아니라고 할 수 없음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="" xmlns:a16="http://schemas.microsoft.com/office/drawing/2014/main" id="{34FCB5C6-97C4-46E1-844E-E70C33614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181" y="1132450"/>
            <a:ext cx="6659403" cy="4442915"/>
          </a:xfrm>
        </p:spPr>
      </p:pic>
    </p:spTree>
    <p:extLst>
      <p:ext uri="{BB962C8B-B14F-4D97-AF65-F5344CB8AC3E}">
        <p14:creationId xmlns:p14="http://schemas.microsoft.com/office/powerpoint/2010/main" val="3433149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4F279A9E-02C9-4D2E-8324-CC8370F27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다케시마는 일본 영토다</a:t>
            </a:r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!”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6F06969A-BCE2-4CE3-907F-1F0F4890F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지리적으로 가까운 것은 </a:t>
            </a:r>
            <a:r>
              <a:rPr lang="ko-KR" altLang="en-US" sz="2400" dirty="0">
                <a:solidFill>
                  <a:srgbClr val="FF0000"/>
                </a:solidFill>
              </a:rPr>
              <a:t>영유권</a:t>
            </a:r>
            <a:r>
              <a:rPr lang="ko-KR" altLang="en-US" sz="2400" dirty="0">
                <a:solidFill>
                  <a:schemeClr val="bg1"/>
                </a:solidFill>
              </a:rPr>
              <a:t>과 관계 없음</a:t>
            </a:r>
            <a:r>
              <a:rPr lang="en-US" altLang="ko-KR" sz="2400" dirty="0">
                <a:solidFill>
                  <a:schemeClr val="bg1"/>
                </a:solidFill>
              </a:rPr>
              <a:t>. </a:t>
            </a:r>
          </a:p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일본과 달리 조선은 오랫동안 </a:t>
            </a:r>
            <a:r>
              <a:rPr lang="ko-KR" altLang="en-US" sz="2400" dirty="0">
                <a:solidFill>
                  <a:srgbClr val="FF0000"/>
                </a:solidFill>
              </a:rPr>
              <a:t>금도</a:t>
            </a:r>
            <a:r>
              <a:rPr lang="ko-KR" altLang="en-US" sz="2400" dirty="0">
                <a:solidFill>
                  <a:schemeClr val="bg1"/>
                </a:solidFill>
              </a:rPr>
              <a:t> </a:t>
            </a:r>
            <a:r>
              <a:rPr lang="ko-KR" altLang="en-US" sz="2400" dirty="0">
                <a:solidFill>
                  <a:srgbClr val="FF0000"/>
                </a:solidFill>
              </a:rPr>
              <a:t>정책</a:t>
            </a:r>
            <a:r>
              <a:rPr lang="ko-KR" altLang="en-US" sz="2400" dirty="0">
                <a:solidFill>
                  <a:schemeClr val="bg1"/>
                </a:solidFill>
              </a:rPr>
              <a:t>을 시행함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안용복의 진술은 </a:t>
            </a:r>
            <a:r>
              <a:rPr lang="ko-KR" altLang="en-US" sz="2400" dirty="0">
                <a:solidFill>
                  <a:srgbClr val="FF0000"/>
                </a:solidFill>
              </a:rPr>
              <a:t>범죄자의 진술</a:t>
            </a:r>
            <a:r>
              <a:rPr lang="ko-KR" altLang="en-US" sz="2400" dirty="0">
                <a:solidFill>
                  <a:schemeClr val="bg1"/>
                </a:solidFill>
              </a:rPr>
              <a:t>로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  <a:r>
              <a:rPr lang="ko-KR" altLang="en-US" sz="2400" dirty="0">
                <a:solidFill>
                  <a:schemeClr val="bg1"/>
                </a:solidFill>
              </a:rPr>
              <a:t>곧이곧대로 믿을 수 없음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5D919F53-293A-43D2-B7C1-6D2FD61317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763" y="1262372"/>
            <a:ext cx="6250769" cy="417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49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B1ED02B1-1BC5-458F-9994-627281CFE7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923691"/>
            <a:ext cx="12192000" cy="19343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제목 4">
            <a:extLst>
              <a:ext uri="{FF2B5EF4-FFF2-40B4-BE49-F238E27FC236}">
                <a16:creationId xmlns="" xmlns:a16="http://schemas.microsoft.com/office/drawing/2014/main" id="{1545647E-79B2-484E-9D3E-B2721276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128868"/>
            <a:ext cx="7939806" cy="1447872"/>
          </a:xfrm>
          <a:solidFill>
            <a:schemeClr val="bg1"/>
          </a:solidFill>
          <a:ln w="317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dirty="0"/>
              <a:t>이제는 아셨습니까</a:t>
            </a:r>
            <a:r>
              <a:rPr lang="en-US" altLang="ko-KR" sz="3200" dirty="0"/>
              <a:t>?</a:t>
            </a:r>
            <a:br>
              <a:rPr lang="en-US" altLang="ko-KR" sz="3200" dirty="0"/>
            </a:br>
            <a:r>
              <a:rPr lang="ko-KR" altLang="en-US" sz="3200" dirty="0"/>
              <a:t>이제는 말하실 수 있습니까</a:t>
            </a:r>
            <a:r>
              <a:rPr lang="en-US" altLang="ko-KR" sz="3200" dirty="0"/>
              <a:t>?</a:t>
            </a:r>
            <a:br>
              <a:rPr lang="en-US" altLang="ko-KR" sz="3200" dirty="0"/>
            </a:br>
            <a:r>
              <a:rPr lang="ko-KR" altLang="en-US" sz="3200" dirty="0"/>
              <a:t>아는 만큼 독도를 지킬 수 있습니다</a:t>
            </a:r>
            <a:r>
              <a:rPr lang="en-US" altLang="ko-KR" sz="3200" dirty="0"/>
              <a:t>.</a:t>
            </a:r>
            <a:endParaRPr lang="en-US" altLang="ko-KR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22AD8671-F89A-45DA-8D7A-DA144F9ECC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285" y="225083"/>
            <a:ext cx="5765728" cy="384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83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23AC064-BC96-4F32-8AE1-B2FD387548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17AA7B8-79DF-4666-96BA-D125F044E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538" y="4756638"/>
            <a:ext cx="11139854" cy="930447"/>
          </a:xfrm>
        </p:spPr>
        <p:txBody>
          <a:bodyPr>
            <a:normAutofit/>
          </a:bodyPr>
          <a:lstStyle/>
          <a:p>
            <a:r>
              <a:rPr lang="ko-KR" altLang="en-US" sz="3000" dirty="0">
                <a:solidFill>
                  <a:srgbClr val="FFFFFF"/>
                </a:solidFill>
              </a:rPr>
              <a:t>독도</a:t>
            </a:r>
            <a:r>
              <a:rPr lang="en-US" altLang="ko-KR" sz="3000" dirty="0">
                <a:solidFill>
                  <a:srgbClr val="FFFFFF"/>
                </a:solidFill>
              </a:rPr>
              <a:t>, </a:t>
            </a:r>
            <a:r>
              <a:rPr lang="ko-KR" altLang="en-US" sz="3000">
                <a:solidFill>
                  <a:srgbClr val="FFFFFF"/>
                </a:solidFill>
              </a:rPr>
              <a:t>그래서 대한민국의 </a:t>
            </a:r>
            <a:r>
              <a:rPr lang="ko-KR" altLang="en-US" sz="3000" dirty="0">
                <a:solidFill>
                  <a:srgbClr val="FFFFFF"/>
                </a:solidFill>
              </a:rPr>
              <a:t>영토입니다</a:t>
            </a:r>
            <a:r>
              <a:rPr lang="en-US" altLang="ko-KR" sz="3000" dirty="0">
                <a:solidFill>
                  <a:srgbClr val="FFFFFF"/>
                </a:solidFill>
              </a:rPr>
              <a:t>.</a:t>
            </a:r>
            <a:endParaRPr lang="ko-KR" altLang="en-US" sz="3000" dirty="0">
              <a:solidFill>
                <a:srgbClr val="FFFFFF"/>
              </a:solidFill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BA6BBC91-BB96-49D1-A46D-332B7E231A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9362" y="5815698"/>
            <a:ext cx="9144000" cy="420001"/>
          </a:xfrm>
        </p:spPr>
        <p:txBody>
          <a:bodyPr>
            <a:normAutofit/>
          </a:bodyPr>
          <a:lstStyle/>
          <a:p>
            <a:r>
              <a:rPr lang="ko-KR" altLang="en-US" sz="2000" dirty="0">
                <a:solidFill>
                  <a:srgbClr val="E7E6E6"/>
                </a:solidFill>
              </a:rPr>
              <a:t>감사합니다</a:t>
            </a:r>
            <a:r>
              <a:rPr lang="en-US" altLang="ko-KR" sz="2000" dirty="0">
                <a:solidFill>
                  <a:srgbClr val="E7E6E6"/>
                </a:solidFill>
              </a:rPr>
              <a:t>.</a:t>
            </a:r>
            <a:endParaRPr lang="ko-KR" altLang="en-US" sz="2000" dirty="0">
              <a:solidFill>
                <a:srgbClr val="E7E6E6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D07DA688-BF07-4991-BCAC-A5510A110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66" y="307731"/>
            <a:ext cx="5988969" cy="399763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7E7C77BC-7138-40B1-A15B-20F57A4946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43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4F279A9E-02C9-4D2E-8324-CC8370F27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다케시마는 일본 영토다</a:t>
            </a:r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!”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6F06969A-BCE2-4CE3-907F-1F0F4890F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많은 한국 고지도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  <a:r>
              <a:rPr lang="ko-KR" altLang="en-US" sz="2400" dirty="0">
                <a:solidFill>
                  <a:schemeClr val="bg1"/>
                </a:solidFill>
              </a:rPr>
              <a:t>근대 지도에서 울릉도의 옆의 죽도를 독도</a:t>
            </a:r>
            <a:r>
              <a:rPr lang="en-US" altLang="ko-KR" sz="2400" dirty="0">
                <a:solidFill>
                  <a:schemeClr val="bg1"/>
                </a:solidFill>
              </a:rPr>
              <a:t>, </a:t>
            </a:r>
            <a:r>
              <a:rPr lang="ko-KR" altLang="en-US" sz="2400" dirty="0">
                <a:solidFill>
                  <a:schemeClr val="bg1"/>
                </a:solidFill>
              </a:rPr>
              <a:t>우산도로 </a:t>
            </a:r>
            <a:r>
              <a:rPr lang="ko-KR" altLang="en-US" sz="2400" dirty="0">
                <a:solidFill>
                  <a:srgbClr val="FF0000"/>
                </a:solidFill>
              </a:rPr>
              <a:t>혼동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한국의 옛 기록에서 </a:t>
            </a:r>
            <a:r>
              <a:rPr lang="ko-KR" altLang="en-US" sz="2400" dirty="0">
                <a:solidFill>
                  <a:srgbClr val="FF0000"/>
                </a:solidFill>
              </a:rPr>
              <a:t>일관적으로</a:t>
            </a:r>
            <a:r>
              <a:rPr lang="ko-KR" altLang="en-US" sz="2400" dirty="0">
                <a:solidFill>
                  <a:schemeClr val="bg1"/>
                </a:solidFill>
              </a:rPr>
              <a:t> 등장하지 않음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  <a:p>
            <a:pPr indent="-228600" latinLnBrk="0">
              <a:buFont typeface="Arial" panose="020B0604020202020204" pitchFamily="34" charset="0"/>
              <a:buChar char="•"/>
            </a:pPr>
            <a:endParaRPr lang="en-US" altLang="ko-KR" sz="2400" dirty="0">
              <a:solidFill>
                <a:schemeClr val="bg1"/>
              </a:solidFill>
            </a:endParaRP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5D919F53-293A-43D2-B7C1-6D2FD61317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77" y="856972"/>
            <a:ext cx="6887990" cy="514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720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4F279A9E-02C9-4D2E-8324-CC8370F27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다케시마는 일본 영토다</a:t>
            </a:r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!”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6F06969A-BCE2-4CE3-907F-1F0F4890F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 latinLnBrk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chemeClr val="bg1"/>
                </a:solidFill>
              </a:rPr>
              <a:t>제</a:t>
            </a:r>
            <a:r>
              <a:rPr lang="en-US" altLang="ko-KR" sz="2400" dirty="0">
                <a:solidFill>
                  <a:schemeClr val="bg1"/>
                </a:solidFill>
              </a:rPr>
              <a:t>2</a:t>
            </a:r>
            <a:r>
              <a:rPr lang="ko-KR" altLang="en-US" sz="2400" dirty="0">
                <a:solidFill>
                  <a:schemeClr val="bg1"/>
                </a:solidFill>
              </a:rPr>
              <a:t>차 세계대전 후 일본 처리를 다룬 </a:t>
            </a:r>
            <a:r>
              <a:rPr lang="ko-KR" altLang="en-US" sz="2400" dirty="0">
                <a:solidFill>
                  <a:srgbClr val="FFFF00"/>
                </a:solidFill>
              </a:rPr>
              <a:t>샌프란시스코 조약 </a:t>
            </a:r>
            <a:r>
              <a:rPr lang="ko-KR" altLang="en-US" sz="2400" dirty="0">
                <a:solidFill>
                  <a:schemeClr val="bg1"/>
                </a:solidFill>
              </a:rPr>
              <a:t>최종본의 일본의 한국 영토 인정 부분에서 독도 </a:t>
            </a:r>
            <a:r>
              <a:rPr lang="ko-KR" altLang="en-US" sz="2400" dirty="0">
                <a:solidFill>
                  <a:srgbClr val="FF0000"/>
                </a:solidFill>
              </a:rPr>
              <a:t>삭제</a:t>
            </a:r>
            <a:r>
              <a:rPr lang="en-US" altLang="ko-KR" sz="2400" dirty="0">
                <a:solidFill>
                  <a:schemeClr val="bg1"/>
                </a:solidFill>
              </a:rPr>
              <a:t>, “</a:t>
            </a:r>
            <a:r>
              <a:rPr lang="ko-KR" altLang="en-US" sz="2400" dirty="0">
                <a:solidFill>
                  <a:schemeClr val="bg1"/>
                </a:solidFill>
              </a:rPr>
              <a:t>영토권에 대한 연합국 측의 최종 의견이 아니</a:t>
            </a:r>
            <a:r>
              <a:rPr lang="en-US" altLang="ko-KR" sz="2400" dirty="0">
                <a:solidFill>
                  <a:schemeClr val="bg1"/>
                </a:solidFill>
              </a:rPr>
              <a:t>”</a:t>
            </a:r>
            <a:r>
              <a:rPr lang="ko-KR" altLang="en-US" sz="2400" dirty="0">
                <a:solidFill>
                  <a:schemeClr val="bg1"/>
                </a:solidFill>
              </a:rPr>
              <a:t>라는 말이 있음</a:t>
            </a:r>
            <a:r>
              <a:rPr lang="en-US" altLang="ko-KR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5D919F53-293A-43D2-B7C1-6D2FD61317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87" y="1519311"/>
            <a:ext cx="7350167" cy="417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45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제목 3">
            <a:extLst>
              <a:ext uri="{FF2B5EF4-FFF2-40B4-BE49-F238E27FC236}">
                <a16:creationId xmlns="" xmlns:a16="http://schemas.microsoft.com/office/drawing/2014/main" id="{4F279A9E-02C9-4D2E-8324-CC8370F27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 latinLnBrk="0"/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ko-KR" alt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다케시마는 일본 영토다</a:t>
            </a:r>
            <a:r>
              <a:rPr lang="en-US" altLang="ko-KR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!”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="" xmlns:a16="http://schemas.microsoft.com/office/drawing/2014/main" id="{6F06969A-BCE2-4CE3-907F-1F0F4890F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8" y="2638044"/>
            <a:ext cx="3363974" cy="3415622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 latinLnBrk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2300" dirty="0">
                <a:solidFill>
                  <a:schemeClr val="bg1"/>
                </a:solidFill>
              </a:rPr>
              <a:t>이와 관련</a:t>
            </a:r>
            <a:r>
              <a:rPr lang="en-US" altLang="ko-KR" sz="2300" dirty="0">
                <a:solidFill>
                  <a:schemeClr val="bg1"/>
                </a:solidFill>
              </a:rPr>
              <a:t>, </a:t>
            </a:r>
            <a:r>
              <a:rPr lang="ko-KR" altLang="en-US" sz="2300" dirty="0" err="1">
                <a:solidFill>
                  <a:schemeClr val="bg1"/>
                </a:solidFill>
              </a:rPr>
              <a:t>러스크</a:t>
            </a:r>
            <a:r>
              <a:rPr lang="ko-KR" altLang="en-US" sz="2300" dirty="0">
                <a:solidFill>
                  <a:schemeClr val="bg1"/>
                </a:solidFill>
              </a:rPr>
              <a:t> 당시 미국 국무부 극동담당 차관보는 </a:t>
            </a:r>
            <a:r>
              <a:rPr lang="en-US" altLang="ko-KR" sz="2300" dirty="0">
                <a:solidFill>
                  <a:schemeClr val="bg1"/>
                </a:solidFill>
              </a:rPr>
              <a:t>“</a:t>
            </a:r>
            <a:r>
              <a:rPr lang="ko-KR" altLang="en-US" sz="2300" dirty="0">
                <a:solidFill>
                  <a:schemeClr val="bg1"/>
                </a:solidFill>
              </a:rPr>
              <a:t>이 바위섬은 우리의 정보에 의하면 조선의 일부로 취급된 적이 </a:t>
            </a:r>
            <a:r>
              <a:rPr lang="ko-KR" altLang="en-US" sz="2300" dirty="0">
                <a:solidFill>
                  <a:srgbClr val="FF0000"/>
                </a:solidFill>
              </a:rPr>
              <a:t>결코 없으며</a:t>
            </a:r>
            <a:r>
              <a:rPr lang="en-US" altLang="ko-KR" sz="2300" dirty="0">
                <a:solidFill>
                  <a:schemeClr val="bg1"/>
                </a:solidFill>
              </a:rPr>
              <a:t>, </a:t>
            </a:r>
            <a:r>
              <a:rPr lang="ko-KR" altLang="en-US" sz="2300" dirty="0">
                <a:solidFill>
                  <a:schemeClr val="bg1"/>
                </a:solidFill>
              </a:rPr>
              <a:t>이 섬은 일찍이 조선이 영유권 주장을 했다고는 볼 수 없다</a:t>
            </a:r>
            <a:r>
              <a:rPr lang="en-US" altLang="ko-KR" sz="2300" dirty="0">
                <a:solidFill>
                  <a:schemeClr val="bg1"/>
                </a:solidFill>
              </a:rPr>
              <a:t>”</a:t>
            </a:r>
            <a:r>
              <a:rPr lang="ko-KR" altLang="en-US" sz="2300" dirty="0">
                <a:solidFill>
                  <a:schemeClr val="bg1"/>
                </a:solidFill>
              </a:rPr>
              <a:t>고 말함</a:t>
            </a:r>
            <a:r>
              <a:rPr lang="en-US" altLang="ko-KR" sz="23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내용 개체 틀 7">
            <a:extLst>
              <a:ext uri="{FF2B5EF4-FFF2-40B4-BE49-F238E27FC236}">
                <a16:creationId xmlns="" xmlns:a16="http://schemas.microsoft.com/office/drawing/2014/main" id="{5D919F53-293A-43D2-B7C1-6D2FD61317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48" y="893299"/>
            <a:ext cx="6453663" cy="497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86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51B89E8-F88B-40A4-A39E-3946440B168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B335AE8D-B60B-4BC5-98A0-ADB3712C8D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88" y="0"/>
            <a:ext cx="12188825" cy="3428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="" xmlns:a16="http://schemas.microsoft.com/office/drawing/2014/main" id="{F71787F1-CD20-4B4A-9D88-D0CE9C52DB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60" y="0"/>
            <a:ext cx="10391077" cy="6936045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D4D17C7-F61E-4752-BF80-124E9221B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563" y="624654"/>
            <a:ext cx="10266875" cy="9546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4000" dirty="0">
                <a:solidFill>
                  <a:srgbClr val="FFFFFF"/>
                </a:solidFill>
              </a:rPr>
              <a:t>여러분은 반박하실 수 있으시겠습니까</a:t>
            </a:r>
            <a:r>
              <a:rPr lang="en-US" altLang="ko-KR" sz="4000" dirty="0">
                <a:solidFill>
                  <a:srgbClr val="FFFFFF"/>
                </a:solidFill>
              </a:rPr>
              <a:t>?</a:t>
            </a:r>
            <a:endParaRPr lang="en-US" altLang="ko-KR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2FB7E01A-3BE9-46F2-86AA-668E676F1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37237" y="4306106"/>
            <a:ext cx="6655150" cy="14745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latinLnBrk="0"/>
            <a:r>
              <a:rPr lang="ko-KR" altLang="en-US" sz="3200" dirty="0">
                <a:solidFill>
                  <a:srgbClr val="FFFFFF"/>
                </a:solidFill>
              </a:rPr>
              <a:t>일본 측에서 이렇게 주장할 때</a:t>
            </a:r>
            <a:r>
              <a:rPr lang="en-US" altLang="ko-KR" sz="3200" dirty="0">
                <a:solidFill>
                  <a:srgbClr val="FFFFFF"/>
                </a:solidFill>
              </a:rPr>
              <a:t>, </a:t>
            </a:r>
            <a:r>
              <a:rPr lang="ko-KR" altLang="en-US" sz="3200" dirty="0">
                <a:solidFill>
                  <a:srgbClr val="FFFFFF"/>
                </a:solidFill>
              </a:rPr>
              <a:t>우리는 어떻게 대비하고 있습니까</a:t>
            </a:r>
            <a:r>
              <a:rPr lang="en-US" altLang="ko-KR" sz="3200" dirty="0">
                <a:solidFill>
                  <a:srgbClr val="FFFF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48065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440" y="1675227"/>
            <a:ext cx="7709120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86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440" y="1693173"/>
            <a:ext cx="7709120" cy="435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592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7BE8C6D-5BB0-4B15-8168-47A3B780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일본 외무성의 </a:t>
            </a:r>
            <a:r>
              <a:rPr lang="en-US" altLang="ko-KR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‘</a:t>
            </a:r>
            <a:r>
              <a:rPr lang="ko-KR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다케시마＇ 홍보</a:t>
            </a:r>
            <a:endParaRPr lang="en-US" altLang="ko-KR" sz="3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" name="내용 개체 틀 15">
            <a:extLst>
              <a:ext uri="{FF2B5EF4-FFF2-40B4-BE49-F238E27FC236}">
                <a16:creationId xmlns="" xmlns:a16="http://schemas.microsoft.com/office/drawing/2014/main" id="{35A7BD3C-7930-4511-BF4B-89565A4E6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555" y="1693173"/>
            <a:ext cx="7604889" cy="435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77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581</Words>
  <Application>Microsoft Office PowerPoint</Application>
  <PresentationFormat>와이드스크린</PresentationFormat>
  <Paragraphs>65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5" baseType="lpstr">
      <vt:lpstr>맑은 고딕</vt:lpstr>
      <vt:lpstr>Arial</vt:lpstr>
      <vt:lpstr>Calibri</vt:lpstr>
      <vt:lpstr>Office 테마</vt:lpstr>
      <vt:lpstr>독도,  왜 대한민국 영토입니까?</vt:lpstr>
      <vt:lpstr>“다케시마는 일본 영토다!”</vt:lpstr>
      <vt:lpstr>“다케시마는 일본 영토다!”</vt:lpstr>
      <vt:lpstr>“다케시마는 일본 영토다!”</vt:lpstr>
      <vt:lpstr>“다케시마는 일본 영토다!”</vt:lpstr>
      <vt:lpstr>여러분은 반박하실 수 있으시겠습니까?</vt:lpstr>
      <vt:lpstr>일본 외무성의 ‘다케시마＇ 홍보</vt:lpstr>
      <vt:lpstr>일본 외무성의 ‘다케시마＇ 홍보</vt:lpstr>
      <vt:lpstr>일본 외무성의 ‘다케시마＇ 홍보</vt:lpstr>
      <vt:lpstr>일본 외무성의 ‘다케시마＇ 홍보</vt:lpstr>
      <vt:lpstr>일본 외무성의 ‘다케시마＇ 홍보</vt:lpstr>
      <vt:lpstr>일본 외무성의 ‘다케시마＇ 홍보</vt:lpstr>
      <vt:lpstr>일본 외무성의 ‘다케시마＇ 홍보</vt:lpstr>
      <vt:lpstr>독도가 대한민국 영토인 이유</vt:lpstr>
      <vt:lpstr>독도가 대한민국 영토인 이유</vt:lpstr>
      <vt:lpstr>독도가 대한민국 영토인 이유</vt:lpstr>
      <vt:lpstr>일본측 주장에 대한 반박</vt:lpstr>
      <vt:lpstr>일본측 주장에 대한 반박</vt:lpstr>
      <vt:lpstr>일본측 주장에 대한 반박</vt:lpstr>
      <vt:lpstr>이제는 아셨습니까? 이제는 말하실 수 있습니까? 아는 만큼 독도를 지킬 수 있습니다.</vt:lpstr>
      <vt:lpstr>독도, 그래서 대한민국의 영토입니다.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독도,  왜 대한민국 영토입니까?</dc:title>
  <dc:creator>조 민상</dc:creator>
  <cp:lastModifiedBy>admin</cp:lastModifiedBy>
  <cp:revision>12</cp:revision>
  <dcterms:created xsi:type="dcterms:W3CDTF">2018-08-08T17:02:58Z</dcterms:created>
  <dcterms:modified xsi:type="dcterms:W3CDTF">2018-08-16T11:28:22Z</dcterms:modified>
</cp:coreProperties>
</file>