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2559F-D95F-4EA3-B869-F26CF161711E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6CE3E9AD-DA7E-4040-81DC-90FF70E9451B}">
      <dgm:prSet phldrT="[텍스트]" phldr="1"/>
      <dgm:spPr/>
      <dgm:t>
        <a:bodyPr/>
        <a:lstStyle/>
        <a:p>
          <a:pPr latinLnBrk="1"/>
          <a:endParaRPr lang="ko-KR" altLang="en-US" dirty="0"/>
        </a:p>
      </dgm:t>
    </dgm:pt>
    <dgm:pt modelId="{A5E5C4B1-6FD3-49FD-BAE7-6B26A5F86CAC}" type="sibTrans" cxnId="{6F700522-6381-49E9-B255-C0F45103BA7C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DBA088F1-558E-4572-B554-5F17412CFA3B}" type="parTrans" cxnId="{6F700522-6381-49E9-B255-C0F45103BA7C}">
      <dgm:prSet/>
      <dgm:spPr/>
      <dgm:t>
        <a:bodyPr/>
        <a:lstStyle/>
        <a:p>
          <a:pPr latinLnBrk="1"/>
          <a:endParaRPr lang="ko-KR" altLang="en-US"/>
        </a:p>
      </dgm:t>
    </dgm:pt>
    <dgm:pt modelId="{03CD0026-EF48-4610-B5C8-53564AE2C890}" type="pres">
      <dgm:prSet presAssocID="{1772559F-D95F-4EA3-B869-F26CF161711E}" presName="Name0" presStyleCnt="0">
        <dgm:presLayoutVars>
          <dgm:dir/>
        </dgm:presLayoutVars>
      </dgm:prSet>
      <dgm:spPr/>
    </dgm:pt>
    <dgm:pt modelId="{FBA1CAA0-1440-4C19-822F-4CB794518032}" type="pres">
      <dgm:prSet presAssocID="{A5E5C4B1-6FD3-49FD-BAE7-6B26A5F86CAC}" presName="picture_1" presStyleLbl="bgImgPlace1" presStyleIdx="0" presStyleCnt="1" custScaleX="114074" custLinFactNeighborX="11548" custLinFactNeighborY="656"/>
      <dgm:spPr/>
      <dgm:t>
        <a:bodyPr/>
        <a:lstStyle/>
        <a:p>
          <a:pPr latinLnBrk="1"/>
          <a:endParaRPr lang="ko-KR" altLang="en-US"/>
        </a:p>
      </dgm:t>
    </dgm:pt>
    <dgm:pt modelId="{85120149-B967-4448-81BB-6C677530F1F7}" type="pres">
      <dgm:prSet presAssocID="{6CE3E9AD-DA7E-4040-81DC-90FF70E9451B}" presName="text_1" presStyleLbl="node1" presStyleIdx="0" presStyleCnt="0" custScaleX="26755" custLinFactNeighborX="-67260" custLinFactNeighborY="-68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CEB6D8F-83D9-44F2-842E-41E56276465F}" type="pres">
      <dgm:prSet presAssocID="{1772559F-D95F-4EA3-B869-F26CF161711E}" presName="maxNode" presStyleCnt="0"/>
      <dgm:spPr/>
    </dgm:pt>
    <dgm:pt modelId="{0C22B31D-3B31-45B6-8720-26ED7A928807}" type="pres">
      <dgm:prSet presAssocID="{1772559F-D95F-4EA3-B869-F26CF161711E}" presName="Name33" presStyleCnt="0"/>
      <dgm:spPr/>
    </dgm:pt>
  </dgm:ptLst>
  <dgm:cxnLst>
    <dgm:cxn modelId="{5017C30B-7AA7-48C8-B4FE-7C284EF58F75}" type="presOf" srcId="{A5E5C4B1-6FD3-49FD-BAE7-6B26A5F86CAC}" destId="{FBA1CAA0-1440-4C19-822F-4CB794518032}" srcOrd="0" destOrd="0" presId="urn:microsoft.com/office/officeart/2008/layout/AccentedPicture"/>
    <dgm:cxn modelId="{D9B8B2FC-04AD-4F77-82B0-76909CFA0E7B}" type="presOf" srcId="{6CE3E9AD-DA7E-4040-81DC-90FF70E9451B}" destId="{85120149-B967-4448-81BB-6C677530F1F7}" srcOrd="0" destOrd="0" presId="urn:microsoft.com/office/officeart/2008/layout/AccentedPicture"/>
    <dgm:cxn modelId="{6F700522-6381-49E9-B255-C0F45103BA7C}" srcId="{1772559F-D95F-4EA3-B869-F26CF161711E}" destId="{6CE3E9AD-DA7E-4040-81DC-90FF70E9451B}" srcOrd="0" destOrd="0" parTransId="{DBA088F1-558E-4572-B554-5F17412CFA3B}" sibTransId="{A5E5C4B1-6FD3-49FD-BAE7-6B26A5F86CAC}"/>
    <dgm:cxn modelId="{5E9874EB-AB8B-4E70-A993-225006841137}" type="presOf" srcId="{1772559F-D95F-4EA3-B869-F26CF161711E}" destId="{03CD0026-EF48-4610-B5C8-53564AE2C890}" srcOrd="0" destOrd="0" presId="urn:microsoft.com/office/officeart/2008/layout/AccentedPicture"/>
    <dgm:cxn modelId="{456A657B-7658-4762-B81C-C1100B3E1695}" type="presParOf" srcId="{03CD0026-EF48-4610-B5C8-53564AE2C890}" destId="{FBA1CAA0-1440-4C19-822F-4CB794518032}" srcOrd="0" destOrd="0" presId="urn:microsoft.com/office/officeart/2008/layout/AccentedPicture"/>
    <dgm:cxn modelId="{BE75CC93-A9E2-4028-81BE-16B81E3A5A9A}" type="presParOf" srcId="{03CD0026-EF48-4610-B5C8-53564AE2C890}" destId="{85120149-B967-4448-81BB-6C677530F1F7}" srcOrd="1" destOrd="0" presId="urn:microsoft.com/office/officeart/2008/layout/AccentedPicture"/>
    <dgm:cxn modelId="{07EEAE1B-6FE0-45B9-811C-6493479ED51F}" type="presParOf" srcId="{03CD0026-EF48-4610-B5C8-53564AE2C890}" destId="{1CEB6D8F-83D9-44F2-842E-41E56276465F}" srcOrd="2" destOrd="0" presId="urn:microsoft.com/office/officeart/2008/layout/AccentedPicture"/>
    <dgm:cxn modelId="{1C53A3FB-0313-4C15-B478-BA29B5879486}" type="presParOf" srcId="{1CEB6D8F-83D9-44F2-842E-41E56276465F}" destId="{0C22B31D-3B31-45B6-8720-26ED7A92880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1CAA0-1440-4C19-822F-4CB794518032}">
      <dsp:nvSpPr>
        <dsp:cNvPr id="0" name=""/>
        <dsp:cNvSpPr/>
      </dsp:nvSpPr>
      <dsp:spPr>
        <a:xfrm>
          <a:off x="1045132" y="0"/>
          <a:ext cx="2838879" cy="3174273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120149-B967-4448-81BB-6C677530F1F7}">
      <dsp:nvSpPr>
        <dsp:cNvPr id="0" name=""/>
        <dsp:cNvSpPr/>
      </dsp:nvSpPr>
      <dsp:spPr>
        <a:xfrm>
          <a:off x="445325" y="1139075"/>
          <a:ext cx="512691" cy="190456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 dirty="0"/>
        </a:p>
      </dsp:txBody>
      <dsp:txXfrm>
        <a:off x="445325" y="1139075"/>
        <a:ext cx="512691" cy="1904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05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0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28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70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04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248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47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15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37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01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9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8D736-8409-4CA7-938D-ADC2C75B8F72}" type="datetimeFigureOut">
              <a:rPr lang="ko-KR" altLang="en-US" smtClean="0"/>
              <a:t>2018-08-14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67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3972439049"/>
              </p:ext>
            </p:extLst>
          </p:nvPr>
        </p:nvGraphicFramePr>
        <p:xfrm>
          <a:off x="217630" y="1118769"/>
          <a:ext cx="4354370" cy="3174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870947"/>
            <a:ext cx="6858000" cy="217902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6600" b="1" dirty="0" smtClean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  <a:t>지독한 사랑</a:t>
            </a:r>
            <a:r>
              <a:rPr lang="en-US" altLang="ko-KR" sz="6600" b="1" dirty="0" smtClean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  <a:t>,</a:t>
            </a:r>
            <a:r>
              <a:rPr lang="en-US" altLang="ko-KR" sz="6600" b="1" dirty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  <a:t/>
            </a:r>
            <a:br>
              <a:rPr lang="en-US" altLang="ko-KR" sz="6600" b="1" dirty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</a:br>
            <a:r>
              <a:rPr lang="en-US" altLang="ko-KR" sz="6600" b="1" dirty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  <a:t>100</a:t>
            </a:r>
            <a:r>
              <a:rPr lang="ko-KR" altLang="en-US" sz="6600" b="1" dirty="0">
                <a:ln w="28575">
                  <a:solidFill>
                    <a:schemeClr val="bg1"/>
                  </a:solidFill>
                </a:ln>
                <a:latin typeface="나눔손글씨 붓" panose="03060600000000000000" pitchFamily="66" charset="-127"/>
                <a:ea typeface="나눔손글씨 붓" panose="03060600000000000000" pitchFamily="66" charset="-127"/>
              </a:rPr>
              <a:t>일간의 기록을 말하다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4694177"/>
            <a:ext cx="6858000" cy="420053"/>
          </a:xfrm>
        </p:spPr>
        <p:txBody>
          <a:bodyPr>
            <a:noAutofit/>
          </a:bodyPr>
          <a:lstStyle/>
          <a:p>
            <a:r>
              <a:rPr lang="ko-KR" altLang="en-US" b="1" dirty="0" err="1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장성삼서중학교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 독도 동아리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, 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지독한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(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휴먼옛체" panose="02030504000101010101" pitchFamily="18" charset="-127"/>
                <a:ea typeface="휴먼옛체" panose="02030504000101010101" pitchFamily="18" charset="-127"/>
                <a:cs typeface="AngsanaUPC" panose="02020603050405020304" pitchFamily="18" charset="-34"/>
              </a:rPr>
              <a:t>知獨韓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)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 사랑</a:t>
            </a:r>
            <a:endParaRPr lang="ko-KR" altLang="en-US" b="1" dirty="0">
              <a:ln w="12700">
                <a:solidFill>
                  <a:schemeClr val="bg1"/>
                </a:solidFill>
              </a:ln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  <p:sp>
        <p:nvSpPr>
          <p:cNvPr id="6" name="부제목 2"/>
          <p:cNvSpPr txBox="1">
            <a:spLocks/>
          </p:cNvSpPr>
          <p:nvPr/>
        </p:nvSpPr>
        <p:spPr>
          <a:xfrm>
            <a:off x="1328467" y="1160454"/>
            <a:ext cx="1649615" cy="309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ln w="3175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사진 출처</a:t>
            </a:r>
            <a:r>
              <a:rPr lang="en-US" altLang="ko-KR" sz="1500" b="1" dirty="0" smtClean="0">
                <a:ln w="3175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:</a:t>
            </a:r>
            <a:r>
              <a:rPr lang="ko-KR" altLang="en-US" sz="1500" b="1" dirty="0" err="1" smtClean="0">
                <a:ln w="3175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네이버</a:t>
            </a:r>
            <a:r>
              <a:rPr lang="ko-KR" altLang="en-US" sz="1500" b="1" dirty="0" smtClean="0">
                <a:ln w="3175">
                  <a:solidFill>
                    <a:schemeClr val="bg1"/>
                  </a:solidFill>
                </a:ln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 지식백과</a:t>
            </a:r>
            <a:endParaRPr lang="ko-KR" altLang="en-US" sz="1500" b="1" dirty="0">
              <a:ln w="3175">
                <a:solidFill>
                  <a:schemeClr val="bg1"/>
                </a:solidFill>
              </a:ln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183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59638" y="302958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의용수비대 교육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" r="10963"/>
          <a:stretch/>
        </p:blipFill>
        <p:spPr>
          <a:xfrm>
            <a:off x="215659" y="1597994"/>
            <a:ext cx="5835819" cy="3894811"/>
          </a:xfrm>
        </p:spPr>
      </p:pic>
      <p:sp>
        <p:nvSpPr>
          <p:cNvPr id="5" name="사각형 설명선 4"/>
          <p:cNvSpPr/>
          <p:nvPr/>
        </p:nvSpPr>
        <p:spPr>
          <a:xfrm>
            <a:off x="6249574" y="1207698"/>
            <a:ext cx="2196764" cy="447711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의용수비대 기념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사업회의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강완성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선생님이 직접 오셔서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독도는 왜 우리나라인가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최초 거주민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故최종덕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의용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수비대가 누구인가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등을 알려주셨다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우리 땅이며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일본의 주장이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옳지 않음을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명심할 수 있었던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교육이었다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496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406475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글짓기</a:t>
            </a:r>
            <a:endParaRPr lang="ko-KR" altLang="en-US" sz="4000" dirty="0">
              <a:latin typeface="HY얕은샘물M" panose="02030600000101010101" pitchFamily="18" charset="-127"/>
              <a:ea typeface="HY얕은샘물M" panose="02030600000101010101" pitchFamily="18" charset="-127"/>
            </a:endParaRPr>
          </a:p>
        </p:txBody>
      </p:sp>
      <p:sp>
        <p:nvSpPr>
          <p:cNvPr id="4" name="사각형 설명선 3"/>
          <p:cNvSpPr/>
          <p:nvPr/>
        </p:nvSpPr>
        <p:spPr>
          <a:xfrm>
            <a:off x="6042852" y="1517278"/>
            <a:ext cx="2670537" cy="408418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땅임을 주장하는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글짓기를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하면서는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 더 공부할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있었고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홍보하고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교육의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느낀 점을 쓰면서는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 학생의 생각을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학생들이 글짓기를 하며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우리나라의 땅임을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기억하는 것이 보여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동아리로서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뿌듯함과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유익함을 둘 다 얻을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그런 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9" r="16980"/>
          <a:stretch/>
        </p:blipFill>
        <p:spPr>
          <a:xfrm>
            <a:off x="488007" y="1292023"/>
            <a:ext cx="5240099" cy="453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406475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퍼즐 퀴즈 풀기</a:t>
            </a:r>
            <a:endParaRPr lang="ko-KR" altLang="en-US" sz="4000" dirty="0">
              <a:latin typeface="HY얕은샘물M" panose="02030600000101010101" pitchFamily="18" charset="-127"/>
              <a:ea typeface="HY얕은샘물M" panose="02030600000101010101" pitchFamily="18" charset="-127"/>
            </a:endParaRPr>
          </a:p>
        </p:txBody>
      </p:sp>
      <p:sp>
        <p:nvSpPr>
          <p:cNvPr id="4" name="사각형 설명선 3"/>
          <p:cNvSpPr/>
          <p:nvPr/>
        </p:nvSpPr>
        <p:spPr>
          <a:xfrm>
            <a:off x="832303" y="1292507"/>
            <a:ext cx="2983674" cy="4502018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학생들이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십자말풀이를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하며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알아보는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어려운 퀴즈가 너무 많아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힘들었지만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 모두가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같이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찾으며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혼자서는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힘든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북방사도나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댜오위다오처럼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이제까지의 활동에선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배울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없었던 내용도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재밌게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알 수 있었던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40" y="1181817"/>
            <a:ext cx="3626515" cy="50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8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6672" y="320211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신문 만들기</a:t>
            </a:r>
          </a:p>
        </p:txBody>
      </p:sp>
      <p:pic>
        <p:nvPicPr>
          <p:cNvPr id="6" name="내용 개체 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9859" y="2185658"/>
            <a:ext cx="3946181" cy="2959635"/>
          </a:xfr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3991" y="2175954"/>
            <a:ext cx="3972060" cy="2979045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6461185" y="1347683"/>
            <a:ext cx="2417852" cy="463558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동아리에서 만든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신문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이제까지의 동아리에서 배운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복습하며 진행했다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지킨 안용복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생태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땅인 이유를 정리하거나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괭이갈매기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강치를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그려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꾸미고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퀴즈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5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지어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적어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신문처럼 만들었다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동아리 학생을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두 팀으로 나눠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5~6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만들었기 때문에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협동심 또한 기를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12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406475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동아리</a:t>
            </a:r>
            <a:r>
              <a:rPr lang="en-US" altLang="ko-KR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, ‘</a:t>
            </a:r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지독한 사랑</a:t>
            </a:r>
            <a:r>
              <a:rPr lang="en-US" altLang="ko-KR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’</a:t>
            </a:r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을 소개합니다</a:t>
            </a:r>
            <a:r>
              <a:rPr lang="en-US" altLang="ko-KR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!</a:t>
            </a:r>
            <a:endParaRPr lang="ko-KR" altLang="en-US" sz="4000" dirty="0">
              <a:latin typeface="HY얕은샘물M" panose="02030600000101010101" pitchFamily="18" charset="-127"/>
              <a:ea typeface="HY얕은샘물M" panose="02030600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1452392"/>
            <a:ext cx="7298793" cy="14042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→이름의 의미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 지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知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홀로 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獨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나라 한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韓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자를 써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3000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         ‘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대한민국의 독도를 안다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의미를 가졌다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endParaRPr lang="ko-KR" alt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593988" y="3155675"/>
            <a:ext cx="7956024" cy="1398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→하는 활동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땅임에 긍지를 가진 학생들과 선생님이 모여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         독도를 공부하고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알리는 동아리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0" y="4939557"/>
            <a:ext cx="697819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→몇 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1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</a:t>
            </a:r>
            <a:r>
              <a:rPr lang="en-US" altLang="ko-KR" sz="3000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3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2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3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2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선생님 한 분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2835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3155" y="346091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설문 조사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57" y="1605819"/>
            <a:ext cx="5642009" cy="3768437"/>
          </a:xfrm>
        </p:spPr>
      </p:pic>
      <p:sp>
        <p:nvSpPr>
          <p:cNvPr id="6" name="사각형 설명선 5"/>
          <p:cNvSpPr/>
          <p:nvPr/>
        </p:nvSpPr>
        <p:spPr>
          <a:xfrm>
            <a:off x="6056884" y="1187805"/>
            <a:ext cx="2789991" cy="450904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ko-KR" sz="500" dirty="0" smtClean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학생들의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인지도를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파악하기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위해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실시한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설문 조사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동아리가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나서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조사하고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통계 내어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정리하였다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독도는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우리나라 땅이다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자각을 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학생은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많았으나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대해 정확하게 아는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학생은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err="1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그닥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많지 않았다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후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동아리에서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대해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배우고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흥미를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갖는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활동을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주로 하기로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결정하게 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계기이기도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하다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endParaRPr lang="ko-KR" altLang="en-US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/>
            <a:endParaRPr lang="ko-KR" altLang="en-US" sz="1350" dirty="0"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648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7277" y="285705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교육 주간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20" y="1707433"/>
            <a:ext cx="5344157" cy="3569494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647" y="946264"/>
            <a:ext cx="2640330" cy="1980248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5762446" y="3492180"/>
            <a:ext cx="3194229" cy="251180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교육 주간에 학생들이 알기 쉽도록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 정리하여 걸어두었다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지나다니면서 보기 쉬운 복도에 두어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 관심을 가질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설문 조사 직후 만들어져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 몰랐던 독도를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찾아볼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420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3155" y="320211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</a:t>
            </a:r>
            <a:r>
              <a:rPr lang="en-US" altLang="ko-KR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6</a:t>
            </a:r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행시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22" y="1700711"/>
            <a:ext cx="4759325" cy="3569494"/>
          </a:xfrm>
        </p:spPr>
      </p:pic>
      <p:sp>
        <p:nvSpPr>
          <p:cNvPr id="8" name="사각형 설명선 7"/>
          <p:cNvSpPr/>
          <p:nvPr/>
        </p:nvSpPr>
        <p:spPr>
          <a:xfrm>
            <a:off x="813662" y="1137760"/>
            <a:ext cx="2146060" cy="450904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전교생이 참여한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짓기 행사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“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넘보지마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”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와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“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부탁해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”,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두 문장으로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뜻 깊고 재치 있는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동아리가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쓴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행시에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사진을 찾아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넣으면서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모양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주제로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여러 작품을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볼 수 있기도 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/>
            <a:endParaRPr lang="ko-KR" altLang="en-US" sz="1350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716" y="1324116"/>
            <a:ext cx="5763578" cy="4322684"/>
          </a:xfrm>
          <a:prstGeom prst="rect">
            <a:avLst/>
          </a:prstGeom>
        </p:spPr>
      </p:pic>
      <p:sp>
        <p:nvSpPr>
          <p:cNvPr id="10" name="사각형 설명선 9"/>
          <p:cNvSpPr/>
          <p:nvPr/>
        </p:nvSpPr>
        <p:spPr>
          <a:xfrm>
            <a:off x="6518835" y="5367318"/>
            <a:ext cx="1938917" cy="31185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학생의 </a:t>
            </a:r>
            <a:r>
              <a:rPr lang="en-US" altLang="ko-KR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</a:t>
            </a:r>
            <a:endParaRPr lang="ko-KR" altLang="en-US" sz="1500" dirty="0"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19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93733" y="22778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홍보물 만들기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07"/>
          <a:stretch/>
        </p:blipFill>
        <p:spPr>
          <a:xfrm>
            <a:off x="2615482" y="997681"/>
            <a:ext cx="2169482" cy="3188732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t="-797" r="46790" b="797"/>
          <a:stretch/>
        </p:blipFill>
        <p:spPr>
          <a:xfrm>
            <a:off x="251752" y="735801"/>
            <a:ext cx="2158907" cy="324897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22"/>
          <a:stretch/>
        </p:blipFill>
        <p:spPr>
          <a:xfrm>
            <a:off x="174114" y="4239774"/>
            <a:ext cx="2761502" cy="247786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6" b="52158"/>
          <a:stretch/>
        </p:blipFill>
        <p:spPr>
          <a:xfrm>
            <a:off x="3181089" y="4339622"/>
            <a:ext cx="2761502" cy="227817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9" t="23587" b="9093"/>
          <a:stretch/>
        </p:blipFill>
        <p:spPr>
          <a:xfrm>
            <a:off x="6188064" y="4093924"/>
            <a:ext cx="2700591" cy="2406770"/>
          </a:xfrm>
          <a:prstGeom prst="rect">
            <a:avLst/>
          </a:prstGeom>
        </p:spPr>
      </p:pic>
      <p:sp>
        <p:nvSpPr>
          <p:cNvPr id="14" name="사각형 설명선 13"/>
          <p:cNvSpPr/>
          <p:nvPr/>
        </p:nvSpPr>
        <p:spPr>
          <a:xfrm>
            <a:off x="4989787" y="1167283"/>
            <a:ext cx="3731518" cy="2386014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ko-KR" sz="135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그림 혹은 만화를 그려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홍보하는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홍보물을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만드는 활동이다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학생이 접하기 쉬운 그림과 만화와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관련된 활동이어서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학생들이 재미있게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참여할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몇몇은 정말 상상 못한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뛰어난 작품을 내기도 하였다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/>
            <a:endParaRPr lang="ko-KR" altLang="en-US" sz="1350" dirty="0"/>
          </a:p>
        </p:txBody>
      </p:sp>
    </p:spTree>
    <p:extLst>
      <p:ext uri="{BB962C8B-B14F-4D97-AF65-F5344CB8AC3E}">
        <p14:creationId xmlns:p14="http://schemas.microsoft.com/office/powerpoint/2010/main" val="20248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7277" y="277078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</a:t>
            </a:r>
            <a:r>
              <a:rPr lang="ko-KR" altLang="en-US" sz="4000" dirty="0" smtClean="0">
                <a:latin typeface="HY얕은샘물M" panose="02030600000101010101" pitchFamily="18" charset="-127"/>
                <a:ea typeface="HY얕은샘물M" panose="02030600000101010101" pitchFamily="18" charset="-127"/>
              </a:rPr>
              <a:t>전시관</a:t>
            </a:r>
            <a:endParaRPr lang="ko-KR" altLang="en-US" sz="4000" dirty="0">
              <a:latin typeface="HY얕은샘물M" panose="02030600000101010101" pitchFamily="18" charset="-127"/>
              <a:ea typeface="HY얕은샘물M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r="8134"/>
          <a:stretch/>
        </p:blipFill>
        <p:spPr>
          <a:xfrm>
            <a:off x="250167" y="1670882"/>
            <a:ext cx="4399472" cy="397677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t="7483" r="9056" b="4187"/>
          <a:stretch/>
        </p:blipFill>
        <p:spPr>
          <a:xfrm>
            <a:off x="4822168" y="937637"/>
            <a:ext cx="4157931" cy="2603864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4822167" y="3841472"/>
            <a:ext cx="4157931" cy="2386014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‘DOKDO’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가 써진 독도 티를 입고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광주학생독립운동기념관 안에 있는 독도 전시관에서 독도 영상도 보고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설명도 들었다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강사 선생님의 설명은 이해하기 쉬웠고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자연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역사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‘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이름의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의미 등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내용을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배울 수 있어 의미 있는 시간이었다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66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3156" y="320211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등고선 만들기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094" y="1725661"/>
            <a:ext cx="2729096" cy="2101447"/>
          </a:xfr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0" y="1120690"/>
            <a:ext cx="5280228" cy="2970128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126597" y="4208653"/>
            <a:ext cx="4761781" cy="2264166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등고선 만들기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시간이 부족해 제 시간에 끝내는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학생이 많지 않을 줄 알았지만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생각보다 많은 학생이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시간 내에 끝내 선생님을 놀라게 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직접 체험하면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기억이 오래가듯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등고선을 만들면서 독도는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‘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동도와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서도로 나뉘어져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것을 확실히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r="11132" b="8322"/>
          <a:stretch/>
        </p:blipFill>
        <p:spPr>
          <a:xfrm>
            <a:off x="5170997" y="4354528"/>
            <a:ext cx="3378859" cy="228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3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1" y="208067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4000" dirty="0">
                <a:latin typeface="HY얕은샘물M" panose="02030600000101010101" pitchFamily="18" charset="-127"/>
                <a:ea typeface="HY얕은샘물M" panose="02030600000101010101" pitchFamily="18" charset="-127"/>
              </a:rPr>
              <a:t>독도 계기 교육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6" y="4241554"/>
            <a:ext cx="3637913" cy="2429852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868626"/>
            <a:ext cx="4098527" cy="3163253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392499" y="946264"/>
            <a:ext cx="3950897" cy="243529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담당 선생님께서 진행하신 독도 계기 교육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책을 풀면서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사는 동식물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우리나라 땅임을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증명하는 여러 문서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여러 책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독도와 울릉도의 거리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지킨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위인 등 많은 내용을 자세하게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특히 독도가 우리 땅인 이유를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따로 학습지로 다뤄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더욱 알기 쉽고 자세하게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4" r="16352" b="132"/>
          <a:stretch/>
        </p:blipFill>
        <p:spPr>
          <a:xfrm rot="5400000">
            <a:off x="978439" y="3638721"/>
            <a:ext cx="2779019" cy="307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</TotalTime>
  <Words>655</Words>
  <Application>Microsoft Office PowerPoint</Application>
  <PresentationFormat>화면 슬라이드 쇼(4:3)</PresentationFormat>
  <Paragraphs>98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4" baseType="lpstr">
      <vt:lpstr>HY얕은샘물M</vt:lpstr>
      <vt:lpstr>나눔손글씨 붓</vt:lpstr>
      <vt:lpstr>나눔손글씨 펜</vt:lpstr>
      <vt:lpstr>맑은 고딕</vt:lpstr>
      <vt:lpstr>휴먼아미체</vt:lpstr>
      <vt:lpstr>휴먼옛체</vt:lpstr>
      <vt:lpstr>AngsanaUPC</vt:lpstr>
      <vt:lpstr>Arial</vt:lpstr>
      <vt:lpstr>Calibri</vt:lpstr>
      <vt:lpstr>Calibri Light</vt:lpstr>
      <vt:lpstr>Office 테마</vt:lpstr>
      <vt:lpstr>지독한 사랑, 100일간의 기록을 말하다</vt:lpstr>
      <vt:lpstr>독도 동아리, ‘지독한 사랑’을 소개합니다!</vt:lpstr>
      <vt:lpstr>독도 설문 조사</vt:lpstr>
      <vt:lpstr>독도 교육 주간</vt:lpstr>
      <vt:lpstr>독도 6행시</vt:lpstr>
      <vt:lpstr>독도 홍보물 만들기</vt:lpstr>
      <vt:lpstr>독도 전시관</vt:lpstr>
      <vt:lpstr>독도 등고선 만들기</vt:lpstr>
      <vt:lpstr>독도 계기 교육</vt:lpstr>
      <vt:lpstr>독도 의용수비대 교육</vt:lpstr>
      <vt:lpstr>독도 글짓기</vt:lpstr>
      <vt:lpstr>독도 퍼즐 퀴즈 풀기</vt:lpstr>
      <vt:lpstr>독도 신문 만들기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독도 동아리, 100일간의 기록을 말하다</dc:title>
  <dc:creator>user</dc:creator>
  <cp:lastModifiedBy>user</cp:lastModifiedBy>
  <cp:revision>27</cp:revision>
  <dcterms:created xsi:type="dcterms:W3CDTF">2018-08-14T01:30:40Z</dcterms:created>
  <dcterms:modified xsi:type="dcterms:W3CDTF">2018-08-14T07:56:08Z</dcterms:modified>
</cp:coreProperties>
</file>