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C278"/>
    <a:srgbClr val="D0B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368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03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413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150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20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11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48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2319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424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88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058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09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E6D3F-8C6B-4C04-AF57-1F0C6D658E08}" type="datetimeFigureOut">
              <a:rPr lang="ko-KR" altLang="en-US" smtClean="0"/>
              <a:t>2018-08-07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29534-25D7-4D07-938D-0F6CF7B5B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85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12.jpeg"/><Relationship Id="rId5" Type="http://schemas.openxmlformats.org/officeDocument/2006/relationships/image" Target="../media/image3.png"/><Relationship Id="rId10" Type="http://schemas.openxmlformats.org/officeDocument/2006/relationships/image" Target="../media/image11.jpeg"/><Relationship Id="rId4" Type="http://schemas.openxmlformats.org/officeDocument/2006/relationships/image" Target="../media/image2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텍스쳐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0"/>
            <a:ext cx="9906000" cy="6858000"/>
          </a:xfrm>
          <a:prstGeom prst="rect">
            <a:avLst/>
          </a:prstGeom>
          <a:noFill/>
          <a:ln>
            <a:noFill/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16696" y="624970"/>
            <a:ext cx="26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92760" y="809636"/>
            <a:ext cx="26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90" y="316963"/>
            <a:ext cx="2821816" cy="1991949"/>
          </a:xfrm>
          <a:prstGeom prst="roundRect">
            <a:avLst>
              <a:gd name="adj" fmla="val 11250"/>
            </a:avLst>
          </a:prstGeom>
          <a:noFill/>
          <a:ln w="92075" cmpd="sng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>
            <a:innerShdw blurRad="114300">
              <a:prstClr val="black"/>
            </a:innerShdw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1230" r="2215" b="2054"/>
          <a:stretch/>
        </p:blipFill>
        <p:spPr bwMode="auto">
          <a:xfrm>
            <a:off x="2882834" y="1865532"/>
            <a:ext cx="648072" cy="637815"/>
          </a:xfrm>
          <a:prstGeom prst="roundRect">
            <a:avLst>
              <a:gd name="adj" fmla="val 1583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타원 7"/>
          <p:cNvSpPr/>
          <p:nvPr/>
        </p:nvSpPr>
        <p:spPr>
          <a:xfrm>
            <a:off x="86870" y="188640"/>
            <a:ext cx="360040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latin typeface="Kristen ITC" panose="03050502040202030202" pitchFamily="66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9560" y="210126"/>
            <a:ext cx="394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  <a:latin typeface="Kristen ITC" panose="03050502040202030202" pitchFamily="66" charset="0"/>
              </a:rPr>
              <a:t>48</a:t>
            </a:r>
            <a:endParaRPr lang="ko-KR" altLang="en-US" sz="16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4160912" y="205330"/>
            <a:ext cx="5112568" cy="677265"/>
          </a:xfrm>
          <a:prstGeom prst="wedgeRoundRectCallout">
            <a:avLst>
              <a:gd name="adj1" fmla="val -64686"/>
              <a:gd name="adj2" fmla="val 12351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Kristen ITC" panose="03050502040202030202" pitchFamily="66" charset="0"/>
              </a:rPr>
              <a:t>   </a:t>
            </a:r>
            <a:r>
              <a:rPr lang="en-US" altLang="ko-KR" dirty="0" err="1" smtClean="0">
                <a:latin typeface="Kristen ITC" panose="03050502040202030202" pitchFamily="66" charset="0"/>
              </a:rPr>
              <a:t>DokDo</a:t>
            </a:r>
            <a:r>
              <a:rPr lang="en-US" altLang="ko-KR" dirty="0" smtClean="0">
                <a:latin typeface="Kristen ITC" panose="03050502040202030202" pitchFamily="66" charset="0"/>
              </a:rPr>
              <a:t> </a:t>
            </a:r>
            <a:r>
              <a:rPr lang="ko-KR" altLang="en-US" dirty="0" smtClean="0">
                <a:latin typeface="MD개성체" panose="02020603020101020101" pitchFamily="18" charset="-127"/>
                <a:ea typeface="MD개성체" panose="02020603020101020101" pitchFamily="18" charset="-127"/>
              </a:rPr>
              <a:t>톡 왔어요</a:t>
            </a:r>
            <a:r>
              <a:rPr lang="en-US" altLang="ko-KR" dirty="0" smtClean="0">
                <a:latin typeface="Kristen ITC" panose="03050502040202030202" pitchFamily="66" charset="0"/>
              </a:rPr>
              <a:t>!!!!!!</a:t>
            </a:r>
            <a:r>
              <a:rPr lang="ko-KR" altLang="en-US" dirty="0" smtClean="0">
                <a:latin typeface="Kristen ITC" panose="03050502040202030202" pitchFamily="66" charset="0"/>
              </a:rPr>
              <a:t> </a:t>
            </a:r>
            <a:endParaRPr lang="ko-KR" altLang="en-US" dirty="0">
              <a:latin typeface="Kristen ITC" panose="03050502040202030202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0063" y="1968995"/>
            <a:ext cx="2320461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" b="1" dirty="0" smtClean="0">
                <a:solidFill>
                  <a:srgbClr val="FFFF00"/>
                </a:solidFill>
                <a:latin typeface="Kristen ITC" panose="03050502040202030202" pitchFamily="66" charset="0"/>
              </a:rPr>
              <a:t>D o k D o</a:t>
            </a:r>
            <a:endParaRPr lang="ko-KR" altLang="en-US" sz="400" b="1" dirty="0">
              <a:solidFill>
                <a:srgbClr val="FFFF00"/>
              </a:solidFill>
              <a:latin typeface="Kristen ITC" panose="03050502040202030202" pitchFamily="66" charset="0"/>
            </a:endParaRPr>
          </a:p>
        </p:txBody>
      </p:sp>
      <p:pic>
        <p:nvPicPr>
          <p:cNvPr id="3" name="Picture 2" descr="독도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0147">
            <a:off x="4443795" y="-43658"/>
            <a:ext cx="876239" cy="603895"/>
          </a:xfrm>
          <a:prstGeom prst="rect">
            <a:avLst/>
          </a:prstGeom>
          <a:solidFill>
            <a:srgbClr val="FFFFFF">
              <a:shade val="85000"/>
            </a:srgbClr>
          </a:solidFill>
          <a:ln w="412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3" name="직사각형 12"/>
          <p:cNvSpPr/>
          <p:nvPr/>
        </p:nvSpPr>
        <p:spPr>
          <a:xfrm>
            <a:off x="4313030" y="404229"/>
            <a:ext cx="1288042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5285279" y="400855"/>
            <a:ext cx="343554" cy="372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156696" y="400855"/>
            <a:ext cx="343554" cy="372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F:\15336453304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10184733"/>
            <a:ext cx="3473891" cy="1405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153364533066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10260484"/>
            <a:ext cx="3473891" cy="1421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15336453307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80" y="4885966"/>
            <a:ext cx="2344044" cy="192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1533645330660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5025008" y="1484784"/>
            <a:ext cx="2304256" cy="53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153364533045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27"/>
          <a:stretch/>
        </p:blipFill>
        <p:spPr bwMode="auto">
          <a:xfrm>
            <a:off x="140597" y="2564904"/>
            <a:ext cx="2492665" cy="293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1533645330450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79" b="8679"/>
          <a:stretch/>
        </p:blipFill>
        <p:spPr bwMode="auto">
          <a:xfrm>
            <a:off x="2720750" y="2636912"/>
            <a:ext cx="2216121" cy="415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F:\1533645330660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9022"/>
          <a:stretch/>
        </p:blipFill>
        <p:spPr bwMode="auto">
          <a:xfrm>
            <a:off x="7473000" y="994302"/>
            <a:ext cx="2321068" cy="389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F:\1533645330450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50" b="51349"/>
          <a:stretch/>
        </p:blipFill>
        <p:spPr bwMode="auto">
          <a:xfrm>
            <a:off x="125092" y="5504292"/>
            <a:ext cx="2508170" cy="7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7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텍스쳐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0"/>
            <a:ext cx="9906000" cy="6858000"/>
          </a:xfrm>
          <a:prstGeom prst="rect">
            <a:avLst/>
          </a:prstGeom>
          <a:noFill/>
          <a:ln>
            <a:noFill/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F:\15336453307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7" t="56911"/>
          <a:stretch/>
        </p:blipFill>
        <p:spPr bwMode="auto">
          <a:xfrm>
            <a:off x="2737005" y="6503530"/>
            <a:ext cx="2198501" cy="3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90" y="316963"/>
            <a:ext cx="2821816" cy="1991949"/>
          </a:xfrm>
          <a:prstGeom prst="roundRect">
            <a:avLst>
              <a:gd name="adj" fmla="val 11250"/>
            </a:avLst>
          </a:prstGeom>
          <a:noFill/>
          <a:ln w="92075" cmpd="sng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>
            <a:innerShdw blurRad="114300">
              <a:prstClr val="black"/>
            </a:innerShdw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1230" r="2215" b="2054"/>
          <a:stretch/>
        </p:blipFill>
        <p:spPr bwMode="auto">
          <a:xfrm>
            <a:off x="2882834" y="1865532"/>
            <a:ext cx="648072" cy="637815"/>
          </a:xfrm>
          <a:prstGeom prst="roundRect">
            <a:avLst>
              <a:gd name="adj" fmla="val 1583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모서리가 둥근 사각형 설명선 5"/>
          <p:cNvSpPr/>
          <p:nvPr/>
        </p:nvSpPr>
        <p:spPr>
          <a:xfrm>
            <a:off x="4160912" y="205330"/>
            <a:ext cx="5112568" cy="677265"/>
          </a:xfrm>
          <a:prstGeom prst="wedgeRoundRectCallout">
            <a:avLst>
              <a:gd name="adj1" fmla="val -64686"/>
              <a:gd name="adj2" fmla="val 12351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Kristen ITC" panose="03050502040202030202" pitchFamily="66" charset="0"/>
              </a:rPr>
              <a:t>   </a:t>
            </a:r>
            <a:r>
              <a:rPr lang="en-US" altLang="ko-KR" dirty="0" err="1" smtClean="0">
                <a:latin typeface="Kristen ITC" panose="03050502040202030202" pitchFamily="66" charset="0"/>
              </a:rPr>
              <a:t>DokDo</a:t>
            </a:r>
            <a:r>
              <a:rPr lang="en-US" altLang="ko-KR" dirty="0" smtClean="0">
                <a:latin typeface="Kristen ITC" panose="03050502040202030202" pitchFamily="66" charset="0"/>
              </a:rPr>
              <a:t> has came!!!!!!</a:t>
            </a:r>
            <a:r>
              <a:rPr lang="ko-KR" altLang="en-US" dirty="0" smtClean="0">
                <a:latin typeface="Kristen ITC" panose="03050502040202030202" pitchFamily="66" charset="0"/>
              </a:rPr>
              <a:t> </a:t>
            </a:r>
            <a:endParaRPr lang="ko-KR" altLang="en-US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0063" y="1968995"/>
            <a:ext cx="2320461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" b="1" dirty="0" smtClean="0">
                <a:solidFill>
                  <a:srgbClr val="FFFF00"/>
                </a:solidFill>
                <a:latin typeface="Kristen ITC" panose="03050502040202030202" pitchFamily="66" charset="0"/>
              </a:rPr>
              <a:t>D o k D o</a:t>
            </a:r>
            <a:endParaRPr lang="ko-KR" altLang="en-US" sz="400" b="1" dirty="0">
              <a:solidFill>
                <a:srgbClr val="FFFF00"/>
              </a:solidFill>
              <a:latin typeface="Kristen ITC" panose="03050502040202030202" pitchFamily="66" charset="0"/>
            </a:endParaRPr>
          </a:p>
        </p:txBody>
      </p:sp>
      <p:pic>
        <p:nvPicPr>
          <p:cNvPr id="8" name="Picture 2" descr="독도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0147">
            <a:off x="4443795" y="-43658"/>
            <a:ext cx="876239" cy="603895"/>
          </a:xfrm>
          <a:prstGeom prst="rect">
            <a:avLst/>
          </a:prstGeom>
          <a:solidFill>
            <a:srgbClr val="FFFFFF">
              <a:shade val="85000"/>
            </a:srgbClr>
          </a:solidFill>
          <a:ln w="412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2" name="타원 11"/>
          <p:cNvSpPr/>
          <p:nvPr/>
        </p:nvSpPr>
        <p:spPr>
          <a:xfrm>
            <a:off x="86870" y="188640"/>
            <a:ext cx="360040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latin typeface="Kristen ITC" panose="03050502040202030202" pitchFamily="66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313030" y="404229"/>
            <a:ext cx="1288042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285279" y="400855"/>
            <a:ext cx="343554" cy="372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156696" y="400855"/>
            <a:ext cx="343554" cy="372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9560" y="210126"/>
            <a:ext cx="394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  <a:latin typeface="Kristen ITC" panose="03050502040202030202" pitchFamily="66" charset="0"/>
              </a:rPr>
              <a:t>48</a:t>
            </a:r>
            <a:endParaRPr lang="ko-KR" altLang="en-US" sz="16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pic>
        <p:nvPicPr>
          <p:cNvPr id="14" name="Picture 4" descr="F:\15336453307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80" y="4885966"/>
            <a:ext cx="2344044" cy="192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F:\153364533066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5025008" y="1484784"/>
            <a:ext cx="2304256" cy="53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F:\153364533045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27"/>
          <a:stretch/>
        </p:blipFill>
        <p:spPr bwMode="auto">
          <a:xfrm>
            <a:off x="140597" y="2564904"/>
            <a:ext cx="2492665" cy="293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F:\1533645330450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79" b="8679"/>
          <a:stretch/>
        </p:blipFill>
        <p:spPr bwMode="auto">
          <a:xfrm>
            <a:off x="2725147" y="2578596"/>
            <a:ext cx="2216121" cy="415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F:\153364533066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9022"/>
          <a:stretch/>
        </p:blipFill>
        <p:spPr bwMode="auto">
          <a:xfrm>
            <a:off x="7473000" y="994302"/>
            <a:ext cx="2321068" cy="389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F:\1533645330450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50" b="51349"/>
          <a:stretch/>
        </p:blipFill>
        <p:spPr bwMode="auto">
          <a:xfrm>
            <a:off x="125092" y="5504292"/>
            <a:ext cx="2508170" cy="80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612054" y="1429435"/>
            <a:ext cx="1671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105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13" name="모서리가 둥근 사각형 설명선 12"/>
          <p:cNvSpPr/>
          <p:nvPr/>
        </p:nvSpPr>
        <p:spPr>
          <a:xfrm>
            <a:off x="1379177" y="2636912"/>
            <a:ext cx="1188000" cy="252000"/>
          </a:xfrm>
          <a:prstGeom prst="wedgeRoundRectCallout">
            <a:avLst>
              <a:gd name="adj1" fmla="val 60806"/>
              <a:gd name="adj2" fmla="val -21584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Hello</a:t>
            </a:r>
            <a:r>
              <a:rPr lang="en-US" altLang="ko-KR" sz="14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!!</a:t>
            </a:r>
            <a:endParaRPr lang="ko-KR" altLang="en-US" sz="14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416496" y="3098143"/>
            <a:ext cx="528341" cy="258831"/>
          </a:xfrm>
          <a:prstGeom prst="wedgeRoundRectCallout">
            <a:avLst>
              <a:gd name="adj1" fmla="val -66550"/>
              <a:gd name="adj2" fmla="val 258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</a:t>
            </a:r>
            <a:r>
              <a:rPr lang="en-US" altLang="ko-KR" sz="14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!!</a:t>
            </a:r>
            <a:endParaRPr lang="ko-KR" altLang="en-US" sz="14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6" name="모서리가 둥근 사각형 설명선 45"/>
          <p:cNvSpPr/>
          <p:nvPr/>
        </p:nvSpPr>
        <p:spPr>
          <a:xfrm>
            <a:off x="416496" y="3509374"/>
            <a:ext cx="528341" cy="258831"/>
          </a:xfrm>
          <a:prstGeom prst="wedgeRoundRectCallout">
            <a:avLst>
              <a:gd name="adj1" fmla="val -66550"/>
              <a:gd name="adj2" fmla="val 258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</a:t>
            </a:r>
            <a:r>
              <a:rPr lang="en-US" altLang="ko-KR" sz="14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~</a:t>
            </a:r>
            <a:endParaRPr lang="ko-KR" altLang="en-US" sz="14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7" name="모서리가 둥근 사각형 설명선 46"/>
          <p:cNvSpPr/>
          <p:nvPr/>
        </p:nvSpPr>
        <p:spPr>
          <a:xfrm>
            <a:off x="416496" y="5517532"/>
            <a:ext cx="1944216" cy="719779"/>
          </a:xfrm>
          <a:prstGeom prst="wedgeRoundRectCallout">
            <a:avLst>
              <a:gd name="adj1" fmla="val -61349"/>
              <a:gd name="adj2" fmla="val -37903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Right!! All the evidences are pointing that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our land but Japan is keep on claiming that it’s their land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8" name="모서리가 둥근 사각형 설명선 47"/>
          <p:cNvSpPr/>
          <p:nvPr/>
        </p:nvSpPr>
        <p:spPr>
          <a:xfrm>
            <a:off x="3008784" y="2586512"/>
            <a:ext cx="1109198" cy="302400"/>
          </a:xfrm>
          <a:prstGeom prst="wedgeRoundRectCallout">
            <a:avLst>
              <a:gd name="adj1" fmla="val -59016"/>
              <a:gd name="adj2" fmla="val 38046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Korean land because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…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9" name="모서리가 둥근 사각형 설명선 48"/>
          <p:cNvSpPr/>
          <p:nvPr/>
        </p:nvSpPr>
        <p:spPr>
          <a:xfrm>
            <a:off x="2990942" y="4557260"/>
            <a:ext cx="1674025" cy="302400"/>
          </a:xfrm>
          <a:prstGeom prst="wedgeRoundRectCallout">
            <a:avLst>
              <a:gd name="adj1" fmla="val -54378"/>
              <a:gd name="adj2" fmla="val 96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It’s because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closer to Korea</a:t>
            </a:r>
            <a:r>
              <a:rPr lang="en-US" altLang="ko-KR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!!</a:t>
            </a:r>
            <a:endParaRPr lang="ko-KR" altLang="en-US" sz="10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0" name="모서리가 둥근 사각형 설명선 49"/>
          <p:cNvSpPr/>
          <p:nvPr/>
        </p:nvSpPr>
        <p:spPr>
          <a:xfrm>
            <a:off x="2990941" y="5013176"/>
            <a:ext cx="1674025" cy="612000"/>
          </a:xfrm>
          <a:prstGeom prst="wedgeRoundRectCallout">
            <a:avLst>
              <a:gd name="adj1" fmla="val -54378"/>
              <a:gd name="adj2" fmla="val -26295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Right, and another reason is that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included in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Ulleungdo</a:t>
            </a:r>
            <a:r>
              <a:rPr lang="en-US" altLang="ko-KR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10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1" name="모서리가 둥근 사각형 설명선 50"/>
          <p:cNvSpPr/>
          <p:nvPr/>
        </p:nvSpPr>
        <p:spPr>
          <a:xfrm>
            <a:off x="2996194" y="6131521"/>
            <a:ext cx="1674025" cy="606499"/>
          </a:xfrm>
          <a:prstGeom prst="wedgeRoundRectCallout">
            <a:avLst>
              <a:gd name="adj1" fmla="val -54378"/>
              <a:gd name="adj2" fmla="val -668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They say the fishermen who lives near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Ulleungdo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had been fishing since 17</a:t>
            </a:r>
            <a:r>
              <a:rPr lang="en-US" altLang="ko-KR" sz="900" baseline="30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century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2" name="모서리가 둥근 사각형 설명선 51"/>
          <p:cNvSpPr/>
          <p:nvPr/>
        </p:nvSpPr>
        <p:spPr>
          <a:xfrm>
            <a:off x="7698494" y="1124744"/>
            <a:ext cx="1893616" cy="1872208"/>
          </a:xfrm>
          <a:prstGeom prst="wedgeRoundRectCallout">
            <a:avLst>
              <a:gd name="adj1" fmla="val -60414"/>
              <a:gd name="adj2" fmla="val -1889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It says that Japan recognizes Korean independency, and gives up all rights about Korea including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Jeju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islnad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and </a:t>
            </a:r>
            <a:r>
              <a:rPr lang="en-US" altLang="ko-KR" sz="1000" dirty="0" err="1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Ulleungdo</a:t>
            </a:r>
            <a:r>
              <a:rPr lang="en-US" altLang="ko-KR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r>
              <a:rPr lang="ko-KR" altLang="en-US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Even 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though they hadn’t mentioned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directly,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included in </a:t>
            </a:r>
            <a:r>
              <a:rPr lang="en-US" altLang="ko-KR" sz="10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Ulleungdo</a:t>
            </a:r>
            <a:r>
              <a:rPr lang="en-US" altLang="ko-KR" sz="10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so it’s obviously Korean land</a:t>
            </a:r>
            <a:r>
              <a:rPr lang="en-US" altLang="ko-KR" sz="10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!!</a:t>
            </a:r>
            <a:endParaRPr lang="ko-KR" altLang="en-US" sz="10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4" name="모서리가 둥근 사각형 설명선 53"/>
          <p:cNvSpPr/>
          <p:nvPr/>
        </p:nvSpPr>
        <p:spPr>
          <a:xfrm>
            <a:off x="632521" y="4885550"/>
            <a:ext cx="1934656" cy="487666"/>
          </a:xfrm>
          <a:prstGeom prst="wedgeRoundRectCallout">
            <a:avLst>
              <a:gd name="adj1" fmla="val 54271"/>
              <a:gd name="adj2" fmla="val -21584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Is</a:t>
            </a:r>
            <a:r>
              <a:rPr lang="ko-KR" altLang="en-US" sz="11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en-US" altLang="ko-KR" sz="11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it true that Japan is claiming that </a:t>
            </a:r>
            <a:r>
              <a:rPr lang="en-US" altLang="ko-KR" sz="11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11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their land</a:t>
            </a:r>
            <a:r>
              <a:rPr lang="en-US" altLang="ko-KR" sz="11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??</a:t>
            </a:r>
            <a:endParaRPr lang="ko-KR" altLang="en-US" sz="11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5" name="모서리가 둥근 사각형 설명선 54"/>
          <p:cNvSpPr/>
          <p:nvPr/>
        </p:nvSpPr>
        <p:spPr>
          <a:xfrm>
            <a:off x="3175968" y="5683106"/>
            <a:ext cx="1705024" cy="410190"/>
          </a:xfrm>
          <a:prstGeom prst="wedgeRoundRectCallout">
            <a:avLst>
              <a:gd name="adj1" fmla="val 54271"/>
              <a:gd name="adj2" fmla="val -21584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Oh, then why does Japan insists that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their land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??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7" name="모서리가 둥근 사각형 설명선 56"/>
          <p:cNvSpPr/>
          <p:nvPr/>
        </p:nvSpPr>
        <p:spPr>
          <a:xfrm>
            <a:off x="7833320" y="3861048"/>
            <a:ext cx="1934656" cy="1402568"/>
          </a:xfrm>
          <a:prstGeom prst="wedgeRoundRectCallout">
            <a:avLst>
              <a:gd name="adj1" fmla="val 53824"/>
              <a:gd name="adj2" fmla="val -46725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40646" y="4049428"/>
            <a:ext cx="1671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MV Boli" panose="02000500030200090000" pitchFamily="2" charset="0"/>
                <a:cs typeface="MV Boli" panose="02000500030200090000" pitchFamily="2" charset="0"/>
              </a:rPr>
              <a:t>Japan is so stubborn…</a:t>
            </a:r>
          </a:p>
          <a:p>
            <a:pPr algn="ctr"/>
            <a:r>
              <a:rPr lang="en-US" altLang="ko-KR" sz="1200" dirty="0" smtClean="0">
                <a:latin typeface="MV Boli" panose="02000500030200090000" pitchFamily="2" charset="0"/>
                <a:cs typeface="MV Boli" panose="02000500030200090000" pitchFamily="2" charset="0"/>
              </a:rPr>
              <a:t>However, thank you for participating in the interview.</a:t>
            </a:r>
            <a:endParaRPr lang="ko-KR" altLang="en-US" sz="12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8" name="모서리가 둥근 사각형 설명선 57"/>
          <p:cNvSpPr/>
          <p:nvPr/>
        </p:nvSpPr>
        <p:spPr>
          <a:xfrm>
            <a:off x="5300525" y="1666595"/>
            <a:ext cx="516572" cy="302400"/>
          </a:xfrm>
          <a:prstGeom prst="wedgeRoundRectCallout">
            <a:avLst>
              <a:gd name="adj1" fmla="val -59016"/>
              <a:gd name="adj2" fmla="val 38046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Oh</a:t>
            </a:r>
            <a:r>
              <a:rPr lang="en-US" altLang="ko-KR" sz="11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…</a:t>
            </a:r>
            <a:endParaRPr lang="ko-KR" altLang="en-US" sz="11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9" name="모서리가 둥근 사각형 설명선 58"/>
          <p:cNvSpPr/>
          <p:nvPr/>
        </p:nvSpPr>
        <p:spPr>
          <a:xfrm>
            <a:off x="5285279" y="2996952"/>
            <a:ext cx="1755953" cy="360022"/>
          </a:xfrm>
          <a:prstGeom prst="wedgeRoundRectCallout">
            <a:avLst>
              <a:gd name="adj1" fmla="val -58133"/>
              <a:gd name="adj2" fmla="val 2835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Japan even teaches students that </a:t>
            </a:r>
            <a:r>
              <a:rPr lang="en-US" altLang="ko-KR" sz="8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8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definitely their land</a:t>
            </a:r>
            <a:r>
              <a:rPr lang="en-US" altLang="ko-KR" sz="8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8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0" name="모서리가 둥근 사각형 설명선 59"/>
          <p:cNvSpPr/>
          <p:nvPr/>
        </p:nvSpPr>
        <p:spPr>
          <a:xfrm>
            <a:off x="5300524" y="3525924"/>
            <a:ext cx="1020628" cy="242281"/>
          </a:xfrm>
          <a:prstGeom prst="wedgeRoundRectCallout">
            <a:avLst>
              <a:gd name="adj1" fmla="val -59016"/>
              <a:gd name="adj2" fmla="val 38046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Really</a:t>
            </a:r>
            <a:r>
              <a:rPr lang="en-US" altLang="ko-KR" sz="105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?!?!?!</a:t>
            </a:r>
            <a:endParaRPr lang="ko-KR" altLang="en-US" sz="105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1" name="모서리가 둥근 사각형 설명선 60"/>
          <p:cNvSpPr/>
          <p:nvPr/>
        </p:nvSpPr>
        <p:spPr>
          <a:xfrm>
            <a:off x="6095488" y="4257120"/>
            <a:ext cx="1188000" cy="602540"/>
          </a:xfrm>
          <a:prstGeom prst="wedgeRoundRectCallout">
            <a:avLst>
              <a:gd name="adj1" fmla="val 53545"/>
              <a:gd name="adj2" fmla="val -69509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Come down guys… Then why isn’t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Japanese land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??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2" name="모서리가 둥근 사각형 설명선 61"/>
          <p:cNvSpPr/>
          <p:nvPr/>
        </p:nvSpPr>
        <p:spPr>
          <a:xfrm>
            <a:off x="7761312" y="5373216"/>
            <a:ext cx="1061185" cy="258831"/>
          </a:xfrm>
          <a:prstGeom prst="wedgeRoundRectCallout">
            <a:avLst>
              <a:gd name="adj1" fmla="val -66550"/>
              <a:gd name="adj2" fmla="val 258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you!!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3" name="모서리가 둥근 사각형 설명선 62"/>
          <p:cNvSpPr/>
          <p:nvPr/>
        </p:nvSpPr>
        <p:spPr>
          <a:xfrm>
            <a:off x="7715178" y="6580337"/>
            <a:ext cx="1061185" cy="216000"/>
          </a:xfrm>
          <a:prstGeom prst="wedgeRoundRectCallout">
            <a:avLst>
              <a:gd name="adj1" fmla="val -66550"/>
              <a:gd name="adj2" fmla="val 25839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you!!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4" name="모서리가 둥근 사각형 설명선 63"/>
          <p:cNvSpPr/>
          <p:nvPr/>
        </p:nvSpPr>
        <p:spPr>
          <a:xfrm>
            <a:off x="5307961" y="4885985"/>
            <a:ext cx="1733271" cy="487231"/>
          </a:xfrm>
          <a:prstGeom prst="wedgeRoundRectCallout">
            <a:avLst>
              <a:gd name="adj1" fmla="val -54378"/>
              <a:gd name="adj2" fmla="val 96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8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has been proved as Korean land since the period of the Three States by warrior Lee </a:t>
            </a:r>
            <a:r>
              <a:rPr lang="en-US" altLang="ko-KR" sz="8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Sabu</a:t>
            </a:r>
            <a:r>
              <a:rPr lang="en-US" altLang="ko-KR" sz="8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8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5" name="모서리가 둥근 사각형 설명선 64"/>
          <p:cNvSpPr/>
          <p:nvPr/>
        </p:nvSpPr>
        <p:spPr>
          <a:xfrm>
            <a:off x="5305932" y="5502528"/>
            <a:ext cx="1733271" cy="446752"/>
          </a:xfrm>
          <a:prstGeom prst="wedgeRoundRectCallout">
            <a:avLst>
              <a:gd name="adj1" fmla="val -54378"/>
              <a:gd name="adj2" fmla="val 96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We can know that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Dokdo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is Korean land by </a:t>
            </a:r>
            <a:r>
              <a:rPr lang="en-US" altLang="ko-KR" sz="900" dirty="0" err="1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Sanfrancisco</a:t>
            </a:r>
            <a:r>
              <a:rPr lang="en-US" altLang="ko-KR" sz="900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Convention in 1951</a:t>
            </a:r>
            <a:r>
              <a:rPr lang="en-US" altLang="ko-KR" sz="900" dirty="0" smtClean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.</a:t>
            </a:r>
            <a:endParaRPr lang="ko-KR" altLang="en-US" sz="900" dirty="0">
              <a:solidFill>
                <a:schemeClr val="tx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66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241</Words>
  <Application>Microsoft Office PowerPoint</Application>
  <PresentationFormat>A4 용지(210x297mm)</PresentationFormat>
  <Paragraphs>29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임선우</dc:creator>
  <cp:lastModifiedBy>임선우</cp:lastModifiedBy>
  <cp:revision>21</cp:revision>
  <dcterms:created xsi:type="dcterms:W3CDTF">2018-08-07T07:04:06Z</dcterms:created>
  <dcterms:modified xsi:type="dcterms:W3CDTF">2018-08-07T14:53:42Z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E:\독도 어벤져스\다문화 센터 팜플렛\#1.pptx</vt:lpwstr>
  </property>
</Properties>
</file>